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  <p:sldMasterId id="2147483674" r:id="rId4"/>
    <p:sldMasterId id="2147483687" r:id="rId5"/>
    <p:sldMasterId id="2147483699" r:id="rId6"/>
    <p:sldMasterId id="2147483711" r:id="rId7"/>
    <p:sldMasterId id="2147483723" r:id="rId8"/>
    <p:sldMasterId id="2147483735" r:id="rId9"/>
    <p:sldMasterId id="2147483747" r:id="rId10"/>
    <p:sldMasterId id="2147483759" r:id="rId11"/>
    <p:sldMasterId id="2147483771" r:id="rId12"/>
    <p:sldMasterId id="2147483783" r:id="rId13"/>
    <p:sldMasterId id="2147483795" r:id="rId14"/>
  </p:sldMasterIdLst>
  <p:notesMasterIdLst>
    <p:notesMasterId r:id="rId217"/>
  </p:notesMasterIdLst>
  <p:sldIdLst>
    <p:sldId id="260" r:id="rId15"/>
    <p:sldId id="256" r:id="rId16"/>
    <p:sldId id="304" r:id="rId17"/>
    <p:sldId id="305" r:id="rId18"/>
    <p:sldId id="306" r:id="rId19"/>
    <p:sldId id="307" r:id="rId20"/>
    <p:sldId id="308" r:id="rId21"/>
    <p:sldId id="309" r:id="rId22"/>
    <p:sldId id="257" r:id="rId23"/>
    <p:sldId id="271" r:id="rId24"/>
    <p:sldId id="278" r:id="rId25"/>
    <p:sldId id="279" r:id="rId26"/>
    <p:sldId id="280" r:id="rId27"/>
    <p:sldId id="282" r:id="rId28"/>
    <p:sldId id="283" r:id="rId29"/>
    <p:sldId id="395" r:id="rId30"/>
    <p:sldId id="293" r:id="rId31"/>
    <p:sldId id="494" r:id="rId32"/>
    <p:sldId id="294" r:id="rId33"/>
    <p:sldId id="295" r:id="rId34"/>
    <p:sldId id="296" r:id="rId35"/>
    <p:sldId id="298" r:id="rId36"/>
    <p:sldId id="576" r:id="rId37"/>
    <p:sldId id="299" r:id="rId38"/>
    <p:sldId id="577" r:id="rId39"/>
    <p:sldId id="301" r:id="rId40"/>
    <p:sldId id="302" r:id="rId41"/>
    <p:sldId id="490" r:id="rId42"/>
    <p:sldId id="575" r:id="rId43"/>
    <p:sldId id="573" r:id="rId44"/>
    <p:sldId id="289" r:id="rId45"/>
    <p:sldId id="290" r:id="rId46"/>
    <p:sldId id="310" r:id="rId47"/>
    <p:sldId id="629" r:id="rId48"/>
    <p:sldId id="311" r:id="rId49"/>
    <p:sldId id="396" r:id="rId50"/>
    <p:sldId id="633" r:id="rId51"/>
    <p:sldId id="397" r:id="rId52"/>
    <p:sldId id="472" r:id="rId53"/>
    <p:sldId id="473" r:id="rId54"/>
    <p:sldId id="474" r:id="rId55"/>
    <p:sldId id="475" r:id="rId56"/>
    <p:sldId id="476" r:id="rId57"/>
    <p:sldId id="314" r:id="rId58"/>
    <p:sldId id="315" r:id="rId59"/>
    <p:sldId id="477" r:id="rId60"/>
    <p:sldId id="478" r:id="rId61"/>
    <p:sldId id="617" r:id="rId62"/>
    <p:sldId id="614" r:id="rId63"/>
    <p:sldId id="623" r:id="rId64"/>
    <p:sldId id="624" r:id="rId65"/>
    <p:sldId id="627" r:id="rId66"/>
    <p:sldId id="628" r:id="rId67"/>
    <p:sldId id="317" r:id="rId68"/>
    <p:sldId id="521" r:id="rId69"/>
    <p:sldId id="510" r:id="rId70"/>
    <p:sldId id="511" r:id="rId71"/>
    <p:sldId id="318" r:id="rId72"/>
    <p:sldId id="512" r:id="rId73"/>
    <p:sldId id="513" r:id="rId74"/>
    <p:sldId id="514" r:id="rId75"/>
    <p:sldId id="515" r:id="rId76"/>
    <p:sldId id="319" r:id="rId77"/>
    <p:sldId id="516" r:id="rId78"/>
    <p:sldId id="517" r:id="rId79"/>
    <p:sldId id="518" r:id="rId80"/>
    <p:sldId id="519" r:id="rId81"/>
    <p:sldId id="431" r:id="rId82"/>
    <p:sldId id="320" r:id="rId83"/>
    <p:sldId id="321" r:id="rId84"/>
    <p:sldId id="455" r:id="rId85"/>
    <p:sldId id="413" r:id="rId86"/>
    <p:sldId id="451" r:id="rId87"/>
    <p:sldId id="452" r:id="rId88"/>
    <p:sldId id="453" r:id="rId89"/>
    <p:sldId id="416" r:id="rId90"/>
    <p:sldId id="322" r:id="rId91"/>
    <p:sldId id="323" r:id="rId92"/>
    <p:sldId id="324" r:id="rId93"/>
    <p:sldId id="634" r:id="rId94"/>
    <p:sldId id="495" r:id="rId95"/>
    <p:sldId id="325" r:id="rId96"/>
    <p:sldId id="329" r:id="rId97"/>
    <p:sldId id="331" r:id="rId98"/>
    <p:sldId id="479" r:id="rId99"/>
    <p:sldId id="332" r:id="rId100"/>
    <p:sldId id="333" r:id="rId101"/>
    <p:sldId id="496" r:id="rId102"/>
    <p:sldId id="456" r:id="rId103"/>
    <p:sldId id="334" r:id="rId104"/>
    <p:sldId id="335" r:id="rId105"/>
    <p:sldId id="481" r:id="rId106"/>
    <p:sldId id="326" r:id="rId107"/>
    <p:sldId id="457" r:id="rId108"/>
    <p:sldId id="327" r:id="rId109"/>
    <p:sldId id="491" r:id="rId110"/>
    <p:sldId id="483" r:id="rId111"/>
    <p:sldId id="336" r:id="rId112"/>
    <p:sldId id="497" r:id="rId113"/>
    <p:sldId id="328" r:id="rId114"/>
    <p:sldId id="337" r:id="rId115"/>
    <p:sldId id="338" r:id="rId116"/>
    <p:sldId id="339" r:id="rId117"/>
    <p:sldId id="498" r:id="rId118"/>
    <p:sldId id="340" r:id="rId119"/>
    <p:sldId id="398" r:id="rId120"/>
    <p:sldId id="418" r:id="rId121"/>
    <p:sldId id="341" r:id="rId122"/>
    <p:sldId id="458" r:id="rId123"/>
    <p:sldId id="342" r:id="rId124"/>
    <p:sldId id="343" r:id="rId125"/>
    <p:sldId id="344" r:id="rId126"/>
    <p:sldId id="499" r:id="rId127"/>
    <p:sldId id="345" r:id="rId128"/>
    <p:sldId id="399" r:id="rId129"/>
    <p:sldId id="346" r:id="rId130"/>
    <p:sldId id="419" r:id="rId131"/>
    <p:sldId id="349" r:id="rId132"/>
    <p:sldId id="351" r:id="rId133"/>
    <p:sldId id="350" r:id="rId134"/>
    <p:sldId id="347" r:id="rId135"/>
    <p:sldId id="422" r:id="rId136"/>
    <p:sldId id="630" r:id="rId137"/>
    <p:sldId id="423" r:id="rId138"/>
    <p:sldId id="424" r:id="rId139"/>
    <p:sldId id="425" r:id="rId140"/>
    <p:sldId id="618" r:id="rId141"/>
    <p:sldId id="619" r:id="rId142"/>
    <p:sldId id="645" r:id="rId143"/>
    <p:sldId id="646" r:id="rId144"/>
    <p:sldId id="647" r:id="rId145"/>
    <p:sldId id="430" r:id="rId146"/>
    <p:sldId id="459" r:id="rId147"/>
    <p:sldId id="348" r:id="rId148"/>
    <p:sldId id="635" r:id="rId149"/>
    <p:sldId id="636" r:id="rId150"/>
    <p:sldId id="353" r:id="rId151"/>
    <p:sldId id="454" r:id="rId152"/>
    <p:sldId id="460" r:id="rId153"/>
    <p:sldId id="354" r:id="rId154"/>
    <p:sldId id="355" r:id="rId155"/>
    <p:sldId id="356" r:id="rId156"/>
    <p:sldId id="461" r:id="rId157"/>
    <p:sldId id="500" r:id="rId158"/>
    <p:sldId id="357" r:id="rId159"/>
    <p:sldId id="448" r:id="rId160"/>
    <p:sldId id="462" r:id="rId161"/>
    <p:sldId id="358" r:id="rId162"/>
    <p:sldId id="359" r:id="rId163"/>
    <p:sldId id="361" r:id="rId164"/>
    <p:sldId id="362" r:id="rId165"/>
    <p:sldId id="484" r:id="rId166"/>
    <p:sldId id="587" r:id="rId167"/>
    <p:sldId id="364" r:id="rId168"/>
    <p:sldId id="501" r:id="rId169"/>
    <p:sldId id="400" r:id="rId170"/>
    <p:sldId id="365" r:id="rId171"/>
    <p:sldId id="366" r:id="rId172"/>
    <p:sldId id="367" r:id="rId173"/>
    <p:sldId id="368" r:id="rId174"/>
    <p:sldId id="401" r:id="rId175"/>
    <p:sldId id="420" r:id="rId176"/>
    <p:sldId id="520" r:id="rId177"/>
    <p:sldId id="449" r:id="rId178"/>
    <p:sldId id="421" r:id="rId179"/>
    <p:sldId id="502" r:id="rId180"/>
    <p:sldId id="373" r:id="rId181"/>
    <p:sldId id="402" r:id="rId182"/>
    <p:sldId id="503" r:id="rId183"/>
    <p:sldId id="489" r:id="rId184"/>
    <p:sldId id="485" r:id="rId185"/>
    <p:sldId id="486" r:id="rId186"/>
    <p:sldId id="487" r:id="rId187"/>
    <p:sldId id="504" r:id="rId188"/>
    <p:sldId id="621" r:id="rId189"/>
    <p:sldId id="488" r:id="rId190"/>
    <p:sldId id="616" r:id="rId191"/>
    <p:sldId id="375" r:id="rId192"/>
    <p:sldId id="376" r:id="rId193"/>
    <p:sldId id="622" r:id="rId194"/>
    <p:sldId id="378" r:id="rId195"/>
    <p:sldId id="386" r:id="rId196"/>
    <p:sldId id="387" r:id="rId197"/>
    <p:sldId id="381" r:id="rId198"/>
    <p:sldId id="594" r:id="rId199"/>
    <p:sldId id="595" r:id="rId200"/>
    <p:sldId id="380" r:id="rId201"/>
    <p:sldId id="379" r:id="rId202"/>
    <p:sldId id="382" r:id="rId203"/>
    <p:sldId id="383" r:id="rId204"/>
    <p:sldId id="384" r:id="rId205"/>
    <p:sldId id="385" r:id="rId206"/>
    <p:sldId id="388" r:id="rId207"/>
    <p:sldId id="389" r:id="rId208"/>
    <p:sldId id="390" r:id="rId209"/>
    <p:sldId id="599" r:id="rId210"/>
    <p:sldId id="463" r:id="rId211"/>
    <p:sldId id="464" r:id="rId212"/>
    <p:sldId id="465" r:id="rId213"/>
    <p:sldId id="392" r:id="rId214"/>
    <p:sldId id="466" r:id="rId215"/>
    <p:sldId id="631" r:id="rId21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DF2DF2-D666-4CB1-8D8D-7890FC3D185F}">
          <p14:sldIdLst>
            <p14:sldId id="260"/>
          </p14:sldIdLst>
        </p14:section>
        <p14:section name="Opening" id="{D41BCD7B-C89B-4BE0-BB03-4E0624F5A186}">
          <p14:sldIdLst>
            <p14:sldId id="256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History" id="{CD4E5206-979E-4172-8587-D4A33238C1C3}">
          <p14:sldIdLst>
            <p14:sldId id="257"/>
          </p14:sldIdLst>
        </p14:section>
        <p14:section name="Abidhamma Intro" id="{897037E5-EE26-4B65-8A7E-8C9EB13A3121}">
          <p14:sldIdLst>
            <p14:sldId id="271"/>
            <p14:sldId id="278"/>
            <p14:sldId id="279"/>
            <p14:sldId id="280"/>
            <p14:sldId id="282"/>
            <p14:sldId id="283"/>
            <p14:sldId id="395"/>
            <p14:sldId id="293"/>
          </p14:sldIdLst>
        </p14:section>
        <p14:section name="Akusala Citta 12" id="{EA598040-6D03-454B-87B9-75A4E7811E12}">
          <p14:sldIdLst>
            <p14:sldId id="494"/>
            <p14:sldId id="294"/>
            <p14:sldId id="295"/>
            <p14:sldId id="296"/>
            <p14:sldId id="298"/>
            <p14:sldId id="576"/>
            <p14:sldId id="299"/>
            <p14:sldId id="577"/>
            <p14:sldId id="301"/>
            <p14:sldId id="302"/>
            <p14:sldId id="490"/>
            <p14:sldId id="575"/>
            <p14:sldId id="573"/>
            <p14:sldId id="289"/>
            <p14:sldId id="290"/>
            <p14:sldId id="310"/>
            <p14:sldId id="629"/>
            <p14:sldId id="311"/>
            <p14:sldId id="396"/>
            <p14:sldId id="633"/>
            <p14:sldId id="397"/>
            <p14:sldId id="472"/>
            <p14:sldId id="473"/>
            <p14:sldId id="474"/>
            <p14:sldId id="475"/>
            <p14:sldId id="476"/>
            <p14:sldId id="314"/>
            <p14:sldId id="315"/>
            <p14:sldId id="477"/>
            <p14:sldId id="478"/>
            <p14:sldId id="617"/>
            <p14:sldId id="614"/>
            <p14:sldId id="623"/>
            <p14:sldId id="624"/>
            <p14:sldId id="627"/>
            <p14:sldId id="628"/>
            <p14:sldId id="317"/>
            <p14:sldId id="521"/>
            <p14:sldId id="510"/>
            <p14:sldId id="511"/>
            <p14:sldId id="318"/>
            <p14:sldId id="512"/>
            <p14:sldId id="513"/>
            <p14:sldId id="514"/>
            <p14:sldId id="515"/>
            <p14:sldId id="319"/>
            <p14:sldId id="516"/>
            <p14:sldId id="517"/>
            <p14:sldId id="518"/>
            <p14:sldId id="519"/>
            <p14:sldId id="431"/>
            <p14:sldId id="320"/>
            <p14:sldId id="321"/>
            <p14:sldId id="455"/>
            <p14:sldId id="413"/>
            <p14:sldId id="451"/>
            <p14:sldId id="452"/>
            <p14:sldId id="453"/>
            <p14:sldId id="416"/>
            <p14:sldId id="322"/>
            <p14:sldId id="323"/>
            <p14:sldId id="324"/>
            <p14:sldId id="634"/>
          </p14:sldIdLst>
        </p14:section>
        <p14:section name="Ahet Cittas 18" id="{C4C2B1C2-94F9-4F80-A014-77A5B134F986}">
          <p14:sldIdLst>
            <p14:sldId id="495"/>
            <p14:sldId id="325"/>
            <p14:sldId id="329"/>
            <p14:sldId id="331"/>
            <p14:sldId id="479"/>
            <p14:sldId id="332"/>
            <p14:sldId id="333"/>
          </p14:sldIdLst>
        </p14:section>
        <p14:section name="Kamavacara Sobhana Cittas 24" id="{2F1D4C12-D146-44F7-B565-C234C652FC83}">
          <p14:sldIdLst>
            <p14:sldId id="496"/>
            <p14:sldId id="456"/>
            <p14:sldId id="334"/>
            <p14:sldId id="335"/>
            <p14:sldId id="481"/>
            <p14:sldId id="326"/>
            <p14:sldId id="457"/>
            <p14:sldId id="327"/>
            <p14:sldId id="491"/>
            <p14:sldId id="483"/>
            <p14:sldId id="336"/>
          </p14:sldIdLst>
        </p14:section>
        <p14:section name="Potko ko Paitsaythaw Sait" id="{B8AF1399-58C0-4A92-AE55-636C57E09529}">
          <p14:sldIdLst>
            <p14:sldId id="497"/>
            <p14:sldId id="328"/>
            <p14:sldId id="337"/>
            <p14:sldId id="338"/>
            <p14:sldId id="339"/>
          </p14:sldIdLst>
        </p14:section>
        <p14:section name="Kamma 16" id="{28FB4F0F-607B-47BE-BB30-4FE5B6C9F16B}">
          <p14:sldIdLst>
            <p14:sldId id="498"/>
            <p14:sldId id="340"/>
            <p14:sldId id="398"/>
            <p14:sldId id="418"/>
            <p14:sldId id="341"/>
            <p14:sldId id="458"/>
            <p14:sldId id="342"/>
            <p14:sldId id="343"/>
            <p14:sldId id="344"/>
          </p14:sldIdLst>
        </p14:section>
        <p14:section name="Ponenyakiyar10" id="{2642445E-415B-42F0-8E44-E58415E2C5D3}">
          <p14:sldIdLst>
            <p14:sldId id="499"/>
            <p14:sldId id="345"/>
            <p14:sldId id="399"/>
            <p14:sldId id="346"/>
            <p14:sldId id="419"/>
            <p14:sldId id="349"/>
            <p14:sldId id="351"/>
            <p14:sldId id="350"/>
            <p14:sldId id="347"/>
            <p14:sldId id="422"/>
            <p14:sldId id="630"/>
            <p14:sldId id="423"/>
            <p14:sldId id="424"/>
            <p14:sldId id="425"/>
            <p14:sldId id="618"/>
            <p14:sldId id="619"/>
            <p14:sldId id="645"/>
            <p14:sldId id="646"/>
            <p14:sldId id="647"/>
            <p14:sldId id="430"/>
            <p14:sldId id="459"/>
            <p14:sldId id="348"/>
            <p14:sldId id="635"/>
            <p14:sldId id="636"/>
            <p14:sldId id="353"/>
            <p14:sldId id="454"/>
            <p14:sldId id="460"/>
            <p14:sldId id="354"/>
            <p14:sldId id="355"/>
            <p14:sldId id="356"/>
            <p14:sldId id="461"/>
          </p14:sldIdLst>
        </p14:section>
        <p14:section name="Mahagoat 27" id="{743DFE57-7AE4-4E85-B954-EF0A6D72627E}">
          <p14:sldIdLst>
            <p14:sldId id="500"/>
            <p14:sldId id="357"/>
            <p14:sldId id="448"/>
            <p14:sldId id="462"/>
            <p14:sldId id="358"/>
            <p14:sldId id="359"/>
            <p14:sldId id="361"/>
            <p14:sldId id="362"/>
            <p14:sldId id="484"/>
            <p14:sldId id="587"/>
            <p14:sldId id="364"/>
          </p14:sldIdLst>
        </p14:section>
        <p14:section name="Bon" id="{8DE665C7-F8C9-4ED2-8994-96FDFDC2E4C6}">
          <p14:sldIdLst>
            <p14:sldId id="501"/>
            <p14:sldId id="400"/>
            <p14:sldId id="365"/>
            <p14:sldId id="366"/>
            <p14:sldId id="367"/>
            <p14:sldId id="368"/>
            <p14:sldId id="401"/>
            <p14:sldId id="420"/>
            <p14:sldId id="520"/>
            <p14:sldId id="449"/>
            <p14:sldId id="421"/>
          </p14:sldIdLst>
        </p14:section>
        <p14:section name="Paticca-Samuppada" id="{F9CFEEFD-33C1-4BBE-B0FA-9CE34FFF05AE}">
          <p14:sldIdLst>
            <p14:sldId id="502"/>
            <p14:sldId id="373"/>
            <p14:sldId id="402"/>
          </p14:sldIdLst>
        </p14:section>
        <p14:section name="Lokuttara" id="{286A5903-0AA3-4348-8F7F-D7985B7BB804}">
          <p14:sldIdLst>
            <p14:sldId id="503"/>
            <p14:sldId id="489"/>
            <p14:sldId id="485"/>
            <p14:sldId id="486"/>
            <p14:sldId id="487"/>
            <p14:sldId id="504"/>
            <p14:sldId id="621"/>
            <p14:sldId id="488"/>
            <p14:sldId id="616"/>
            <p14:sldId id="375"/>
            <p14:sldId id="376"/>
            <p14:sldId id="622"/>
            <p14:sldId id="378"/>
            <p14:sldId id="386"/>
            <p14:sldId id="387"/>
            <p14:sldId id="381"/>
            <p14:sldId id="594"/>
            <p14:sldId id="595"/>
            <p14:sldId id="380"/>
            <p14:sldId id="379"/>
            <p14:sldId id="382"/>
            <p14:sldId id="383"/>
            <p14:sldId id="384"/>
            <p14:sldId id="385"/>
            <p14:sldId id="388"/>
            <p14:sldId id="389"/>
            <p14:sldId id="390"/>
            <p14:sldId id="599"/>
            <p14:sldId id="463"/>
            <p14:sldId id="464"/>
            <p14:sldId id="465"/>
            <p14:sldId id="392"/>
            <p14:sldId id="466"/>
            <p14:sldId id="6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0066FF"/>
    <a:srgbClr val="0000FF"/>
    <a:srgbClr val="008000"/>
    <a:srgbClr val="000099"/>
    <a:srgbClr val="FF0000"/>
    <a:srgbClr val="0000CC"/>
    <a:srgbClr val="006600"/>
    <a:srgbClr val="8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9" autoAdjust="0"/>
    <p:restoredTop sz="86452" autoAdjust="0"/>
  </p:normalViewPr>
  <p:slideViewPr>
    <p:cSldViewPr>
      <p:cViewPr varScale="1">
        <p:scale>
          <a:sx n="81" d="100"/>
          <a:sy n="81" d="100"/>
        </p:scale>
        <p:origin x="158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3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63" Type="http://schemas.openxmlformats.org/officeDocument/2006/relationships/slide" Target="slides/slide49.xml"/><Relationship Id="rId84" Type="http://schemas.openxmlformats.org/officeDocument/2006/relationships/slide" Target="slides/slide70.xml"/><Relationship Id="rId138" Type="http://schemas.openxmlformats.org/officeDocument/2006/relationships/slide" Target="slides/slide124.xml"/><Relationship Id="rId159" Type="http://schemas.openxmlformats.org/officeDocument/2006/relationships/slide" Target="slides/slide145.xml"/><Relationship Id="rId170" Type="http://schemas.openxmlformats.org/officeDocument/2006/relationships/slide" Target="slides/slide156.xml"/><Relationship Id="rId191" Type="http://schemas.openxmlformats.org/officeDocument/2006/relationships/slide" Target="slides/slide177.xml"/><Relationship Id="rId205" Type="http://schemas.openxmlformats.org/officeDocument/2006/relationships/slide" Target="slides/slide191.xml"/><Relationship Id="rId107" Type="http://schemas.openxmlformats.org/officeDocument/2006/relationships/slide" Target="slides/slide9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53" Type="http://schemas.openxmlformats.org/officeDocument/2006/relationships/slide" Target="slides/slide39.xml"/><Relationship Id="rId74" Type="http://schemas.openxmlformats.org/officeDocument/2006/relationships/slide" Target="slides/slide60.xml"/><Relationship Id="rId128" Type="http://schemas.openxmlformats.org/officeDocument/2006/relationships/slide" Target="slides/slide114.xml"/><Relationship Id="rId149" Type="http://schemas.openxmlformats.org/officeDocument/2006/relationships/slide" Target="slides/slide13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6.xml"/><Relationship Id="rId95" Type="http://schemas.openxmlformats.org/officeDocument/2006/relationships/slide" Target="slides/slide81.xml"/><Relationship Id="rId160" Type="http://schemas.openxmlformats.org/officeDocument/2006/relationships/slide" Target="slides/slide146.xml"/><Relationship Id="rId165" Type="http://schemas.openxmlformats.org/officeDocument/2006/relationships/slide" Target="slides/slide151.xml"/><Relationship Id="rId181" Type="http://schemas.openxmlformats.org/officeDocument/2006/relationships/slide" Target="slides/slide167.xml"/><Relationship Id="rId186" Type="http://schemas.openxmlformats.org/officeDocument/2006/relationships/slide" Target="slides/slide172.xml"/><Relationship Id="rId216" Type="http://schemas.openxmlformats.org/officeDocument/2006/relationships/slide" Target="slides/slide202.xml"/><Relationship Id="rId211" Type="http://schemas.openxmlformats.org/officeDocument/2006/relationships/slide" Target="slides/slide197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18" Type="http://schemas.openxmlformats.org/officeDocument/2006/relationships/slide" Target="slides/slide104.xml"/><Relationship Id="rId134" Type="http://schemas.openxmlformats.org/officeDocument/2006/relationships/slide" Target="slides/slide120.xml"/><Relationship Id="rId139" Type="http://schemas.openxmlformats.org/officeDocument/2006/relationships/slide" Target="slides/slide125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150" Type="http://schemas.openxmlformats.org/officeDocument/2006/relationships/slide" Target="slides/slide136.xml"/><Relationship Id="rId155" Type="http://schemas.openxmlformats.org/officeDocument/2006/relationships/slide" Target="slides/slide141.xml"/><Relationship Id="rId171" Type="http://schemas.openxmlformats.org/officeDocument/2006/relationships/slide" Target="slides/slide157.xml"/><Relationship Id="rId176" Type="http://schemas.openxmlformats.org/officeDocument/2006/relationships/slide" Target="slides/slide162.xml"/><Relationship Id="rId192" Type="http://schemas.openxmlformats.org/officeDocument/2006/relationships/slide" Target="slides/slide178.xml"/><Relationship Id="rId197" Type="http://schemas.openxmlformats.org/officeDocument/2006/relationships/slide" Target="slides/slide183.xml"/><Relationship Id="rId206" Type="http://schemas.openxmlformats.org/officeDocument/2006/relationships/slide" Target="slides/slide192.xml"/><Relationship Id="rId201" Type="http://schemas.openxmlformats.org/officeDocument/2006/relationships/slide" Target="slides/slide187.xml"/><Relationship Id="rId222" Type="http://schemas.microsoft.com/office/2015/10/relationships/revisionInfo" Target="revisionInfo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08" Type="http://schemas.openxmlformats.org/officeDocument/2006/relationships/slide" Target="slides/slide94.xml"/><Relationship Id="rId124" Type="http://schemas.openxmlformats.org/officeDocument/2006/relationships/slide" Target="slides/slide110.xml"/><Relationship Id="rId129" Type="http://schemas.openxmlformats.org/officeDocument/2006/relationships/slide" Target="slides/slide115.xml"/><Relationship Id="rId54" Type="http://schemas.openxmlformats.org/officeDocument/2006/relationships/slide" Target="slides/slide40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91" Type="http://schemas.openxmlformats.org/officeDocument/2006/relationships/slide" Target="slides/slide77.xml"/><Relationship Id="rId96" Type="http://schemas.openxmlformats.org/officeDocument/2006/relationships/slide" Target="slides/slide82.xml"/><Relationship Id="rId140" Type="http://schemas.openxmlformats.org/officeDocument/2006/relationships/slide" Target="slides/slide126.xml"/><Relationship Id="rId145" Type="http://schemas.openxmlformats.org/officeDocument/2006/relationships/slide" Target="slides/slide131.xml"/><Relationship Id="rId161" Type="http://schemas.openxmlformats.org/officeDocument/2006/relationships/slide" Target="slides/slide147.xml"/><Relationship Id="rId166" Type="http://schemas.openxmlformats.org/officeDocument/2006/relationships/slide" Target="slides/slide152.xml"/><Relationship Id="rId182" Type="http://schemas.openxmlformats.org/officeDocument/2006/relationships/slide" Target="slides/slide168.xml"/><Relationship Id="rId187" Type="http://schemas.openxmlformats.org/officeDocument/2006/relationships/slide" Target="slides/slide173.xml"/><Relationship Id="rId2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8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119" Type="http://schemas.openxmlformats.org/officeDocument/2006/relationships/slide" Target="slides/slide105.xml"/><Relationship Id="rId44" Type="http://schemas.openxmlformats.org/officeDocument/2006/relationships/slide" Target="slides/slide30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130" Type="http://schemas.openxmlformats.org/officeDocument/2006/relationships/slide" Target="slides/slide116.xml"/><Relationship Id="rId135" Type="http://schemas.openxmlformats.org/officeDocument/2006/relationships/slide" Target="slides/slide121.xml"/><Relationship Id="rId151" Type="http://schemas.openxmlformats.org/officeDocument/2006/relationships/slide" Target="slides/slide137.xml"/><Relationship Id="rId156" Type="http://schemas.openxmlformats.org/officeDocument/2006/relationships/slide" Target="slides/slide142.xml"/><Relationship Id="rId177" Type="http://schemas.openxmlformats.org/officeDocument/2006/relationships/slide" Target="slides/slide163.xml"/><Relationship Id="rId198" Type="http://schemas.openxmlformats.org/officeDocument/2006/relationships/slide" Target="slides/slide184.xml"/><Relationship Id="rId172" Type="http://schemas.openxmlformats.org/officeDocument/2006/relationships/slide" Target="slides/slide158.xml"/><Relationship Id="rId193" Type="http://schemas.openxmlformats.org/officeDocument/2006/relationships/slide" Target="slides/slide179.xml"/><Relationship Id="rId202" Type="http://schemas.openxmlformats.org/officeDocument/2006/relationships/slide" Target="slides/slide188.xml"/><Relationship Id="rId207" Type="http://schemas.openxmlformats.org/officeDocument/2006/relationships/slide" Target="slides/slide193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slide" Target="slides/slide9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slide" Target="slides/slide90.xml"/><Relationship Id="rId120" Type="http://schemas.openxmlformats.org/officeDocument/2006/relationships/slide" Target="slides/slide106.xml"/><Relationship Id="rId125" Type="http://schemas.openxmlformats.org/officeDocument/2006/relationships/slide" Target="slides/slide111.xml"/><Relationship Id="rId141" Type="http://schemas.openxmlformats.org/officeDocument/2006/relationships/slide" Target="slides/slide127.xml"/><Relationship Id="rId146" Type="http://schemas.openxmlformats.org/officeDocument/2006/relationships/slide" Target="slides/slide132.xml"/><Relationship Id="rId167" Type="http://schemas.openxmlformats.org/officeDocument/2006/relationships/slide" Target="slides/slide153.xml"/><Relationship Id="rId188" Type="http://schemas.openxmlformats.org/officeDocument/2006/relationships/slide" Target="slides/slide17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162" Type="http://schemas.openxmlformats.org/officeDocument/2006/relationships/slide" Target="slides/slide148.xml"/><Relationship Id="rId183" Type="http://schemas.openxmlformats.org/officeDocument/2006/relationships/slide" Target="slides/slide169.xml"/><Relationship Id="rId213" Type="http://schemas.openxmlformats.org/officeDocument/2006/relationships/slide" Target="slides/slide199.xml"/><Relationship Id="rId21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15" Type="http://schemas.openxmlformats.org/officeDocument/2006/relationships/slide" Target="slides/slide101.xml"/><Relationship Id="rId131" Type="http://schemas.openxmlformats.org/officeDocument/2006/relationships/slide" Target="slides/slide117.xml"/><Relationship Id="rId136" Type="http://schemas.openxmlformats.org/officeDocument/2006/relationships/slide" Target="slides/slide122.xml"/><Relationship Id="rId157" Type="http://schemas.openxmlformats.org/officeDocument/2006/relationships/slide" Target="slides/slide143.xml"/><Relationship Id="rId178" Type="http://schemas.openxmlformats.org/officeDocument/2006/relationships/slide" Target="slides/slide164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52" Type="http://schemas.openxmlformats.org/officeDocument/2006/relationships/slide" Target="slides/slide138.xml"/><Relationship Id="rId173" Type="http://schemas.openxmlformats.org/officeDocument/2006/relationships/slide" Target="slides/slide159.xml"/><Relationship Id="rId194" Type="http://schemas.openxmlformats.org/officeDocument/2006/relationships/slide" Target="slides/slide180.xml"/><Relationship Id="rId199" Type="http://schemas.openxmlformats.org/officeDocument/2006/relationships/slide" Target="slides/slide185.xml"/><Relationship Id="rId203" Type="http://schemas.openxmlformats.org/officeDocument/2006/relationships/slide" Target="slides/slide189.xml"/><Relationship Id="rId208" Type="http://schemas.openxmlformats.org/officeDocument/2006/relationships/slide" Target="slides/slide194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slide" Target="slides/slide91.xml"/><Relationship Id="rId126" Type="http://schemas.openxmlformats.org/officeDocument/2006/relationships/slide" Target="slides/slide112.xml"/><Relationship Id="rId147" Type="http://schemas.openxmlformats.org/officeDocument/2006/relationships/slide" Target="slides/slide133.xml"/><Relationship Id="rId168" Type="http://schemas.openxmlformats.org/officeDocument/2006/relationships/slide" Target="slides/slide15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121" Type="http://schemas.openxmlformats.org/officeDocument/2006/relationships/slide" Target="slides/slide107.xml"/><Relationship Id="rId142" Type="http://schemas.openxmlformats.org/officeDocument/2006/relationships/slide" Target="slides/slide128.xml"/><Relationship Id="rId163" Type="http://schemas.openxmlformats.org/officeDocument/2006/relationships/slide" Target="slides/slide149.xml"/><Relationship Id="rId184" Type="http://schemas.openxmlformats.org/officeDocument/2006/relationships/slide" Target="slides/slide170.xml"/><Relationship Id="rId189" Type="http://schemas.openxmlformats.org/officeDocument/2006/relationships/slide" Target="slides/slide175.xml"/><Relationship Id="rId21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0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116" Type="http://schemas.openxmlformats.org/officeDocument/2006/relationships/slide" Target="slides/slide102.xml"/><Relationship Id="rId137" Type="http://schemas.openxmlformats.org/officeDocument/2006/relationships/slide" Target="slides/slide123.xml"/><Relationship Id="rId158" Type="http://schemas.openxmlformats.org/officeDocument/2006/relationships/slide" Target="slides/slide144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32" Type="http://schemas.openxmlformats.org/officeDocument/2006/relationships/slide" Target="slides/slide118.xml"/><Relationship Id="rId153" Type="http://schemas.openxmlformats.org/officeDocument/2006/relationships/slide" Target="slides/slide139.xml"/><Relationship Id="rId174" Type="http://schemas.openxmlformats.org/officeDocument/2006/relationships/slide" Target="slides/slide160.xml"/><Relationship Id="rId179" Type="http://schemas.openxmlformats.org/officeDocument/2006/relationships/slide" Target="slides/slide165.xml"/><Relationship Id="rId195" Type="http://schemas.openxmlformats.org/officeDocument/2006/relationships/slide" Target="slides/slide181.xml"/><Relationship Id="rId209" Type="http://schemas.openxmlformats.org/officeDocument/2006/relationships/slide" Target="slides/slide195.xml"/><Relationship Id="rId190" Type="http://schemas.openxmlformats.org/officeDocument/2006/relationships/slide" Target="slides/slide176.xml"/><Relationship Id="rId204" Type="http://schemas.openxmlformats.org/officeDocument/2006/relationships/slide" Target="slides/slide190.xml"/><Relationship Id="rId220" Type="http://schemas.openxmlformats.org/officeDocument/2006/relationships/theme" Target="theme/theme1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106" Type="http://schemas.openxmlformats.org/officeDocument/2006/relationships/slide" Target="slides/slide92.xml"/><Relationship Id="rId127" Type="http://schemas.openxmlformats.org/officeDocument/2006/relationships/slide" Target="slides/slide11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52" Type="http://schemas.openxmlformats.org/officeDocument/2006/relationships/slide" Target="slides/slide38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slide" Target="slides/slide87.xml"/><Relationship Id="rId122" Type="http://schemas.openxmlformats.org/officeDocument/2006/relationships/slide" Target="slides/slide108.xml"/><Relationship Id="rId143" Type="http://schemas.openxmlformats.org/officeDocument/2006/relationships/slide" Target="slides/slide129.xml"/><Relationship Id="rId148" Type="http://schemas.openxmlformats.org/officeDocument/2006/relationships/slide" Target="slides/slide134.xml"/><Relationship Id="rId164" Type="http://schemas.openxmlformats.org/officeDocument/2006/relationships/slide" Target="slides/slide150.xml"/><Relationship Id="rId169" Type="http://schemas.openxmlformats.org/officeDocument/2006/relationships/slide" Target="slides/slide155.xml"/><Relationship Id="rId185" Type="http://schemas.openxmlformats.org/officeDocument/2006/relationships/slide" Target="slides/slide17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6.xml"/><Relationship Id="rId210" Type="http://schemas.openxmlformats.org/officeDocument/2006/relationships/slide" Target="slides/slide196.xml"/><Relationship Id="rId215" Type="http://schemas.openxmlformats.org/officeDocument/2006/relationships/slide" Target="slides/slide201.xml"/><Relationship Id="rId26" Type="http://schemas.openxmlformats.org/officeDocument/2006/relationships/slide" Target="slides/slide12.xml"/><Relationship Id="rId47" Type="http://schemas.openxmlformats.org/officeDocument/2006/relationships/slide" Target="slides/slide33.xml"/><Relationship Id="rId68" Type="http://schemas.openxmlformats.org/officeDocument/2006/relationships/slide" Target="slides/slide54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33" Type="http://schemas.openxmlformats.org/officeDocument/2006/relationships/slide" Target="slides/slide119.xml"/><Relationship Id="rId154" Type="http://schemas.openxmlformats.org/officeDocument/2006/relationships/slide" Target="slides/slide140.xml"/><Relationship Id="rId175" Type="http://schemas.openxmlformats.org/officeDocument/2006/relationships/slide" Target="slides/slide161.xml"/><Relationship Id="rId196" Type="http://schemas.openxmlformats.org/officeDocument/2006/relationships/slide" Target="slides/slide182.xml"/><Relationship Id="rId200" Type="http://schemas.openxmlformats.org/officeDocument/2006/relationships/slide" Target="slides/slide186.xml"/><Relationship Id="rId16" Type="http://schemas.openxmlformats.org/officeDocument/2006/relationships/slide" Target="slides/slide2.xml"/><Relationship Id="rId221" Type="http://schemas.openxmlformats.org/officeDocument/2006/relationships/tableStyles" Target="tableStyles.xml"/><Relationship Id="rId37" Type="http://schemas.openxmlformats.org/officeDocument/2006/relationships/slide" Target="slides/slide23.xml"/><Relationship Id="rId58" Type="http://schemas.openxmlformats.org/officeDocument/2006/relationships/slide" Target="slides/slide44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123" Type="http://schemas.openxmlformats.org/officeDocument/2006/relationships/slide" Target="slides/slide109.xml"/><Relationship Id="rId144" Type="http://schemas.openxmlformats.org/officeDocument/2006/relationships/slide" Target="slides/slide13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1456041561318597"/>
                  <c:y val="0.17124735729386928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/>
                      <a:t>သက္ရွိ</a:t>
                    </a:r>
                  </a:p>
                  <a:p>
                    <a:r>
                      <a:rPr lang="my-MM" sz="2200" b="1" dirty="0"/>
                      <a:t>သတၱ၀ါ</a:t>
                    </a:r>
                  </a:p>
                  <a:p>
                    <a:r>
                      <a:rPr lang="my-MM" sz="2200" b="1" dirty="0"/>
                      <a:t>ျဖစ္ျခင္း </a:t>
                    </a:r>
                    <a:endParaRPr lang="my-MM" sz="2200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61C-4DC6-BBEC-1477DDCB1FCE}"/>
                </c:ext>
              </c:extLst>
            </c:dLbl>
            <c:dLbl>
              <c:idx val="1"/>
              <c:layout>
                <c:manualLayout>
                  <c:x val="-0.18717667172337413"/>
                  <c:y val="-8.9142847630304153E-2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dirty="0"/>
                      <a:t>သက္ရွိ</a:t>
                    </a:r>
                  </a:p>
                  <a:p>
                    <a:pPr>
                      <a:defRPr lang="en-SG" sz="2200" b="1"/>
                    </a:pPr>
                    <a:r>
                      <a:rPr lang="my-MM" sz="2200" b="1" dirty="0"/>
                      <a:t>သတၱ၀ါ</a:t>
                    </a:r>
                  </a:p>
                  <a:p>
                    <a:pPr>
                      <a:defRPr lang="en-SG" sz="2200" b="1"/>
                    </a:pPr>
                    <a:r>
                      <a:rPr lang="my-MM" sz="2200" b="1" dirty="0"/>
                      <a:t>ဟုသိျခင္း                    </a:t>
                    </a:r>
                    <a:endParaRPr lang="my-MM" sz="2200" dirty="0"/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1C-4DC6-BBEC-1477DDCB1FCE}"/>
                </c:ext>
              </c:extLst>
            </c:dLbl>
            <c:dLbl>
              <c:idx val="2"/>
              <c:layout>
                <c:manualLayout>
                  <c:x val="9.5505550338318269E-4"/>
                  <c:y val="-0.17412262156448202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/>
                      <a:t>သတ္လုိစိတ္</a:t>
                    </a:r>
                  </a:p>
                  <a:p>
                    <a:r>
                      <a:rPr lang="my-MM" sz="2200" b="1" dirty="0"/>
                      <a:t>ရွိျခင္း</a:t>
                    </a:r>
                    <a:endParaRPr lang="my-MM" sz="2200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1C-4DC6-BBEC-1477DDCB1FCE}"/>
                </c:ext>
              </c:extLst>
            </c:dLbl>
            <c:dLbl>
              <c:idx val="3"/>
              <c:layout>
                <c:manualLayout>
                  <c:x val="0.19351031809097319"/>
                  <c:y val="-7.5710076409582133E-2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/>
                      <a:t>သတ္ျခင္း</a:t>
                    </a:r>
                    <a:endParaRPr lang="my-MM" sz="220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1C-4DC6-BBEC-1477DDCB1FCE}"/>
                </c:ext>
              </c:extLst>
            </c:dLbl>
            <c:dLbl>
              <c:idx val="4"/>
              <c:layout>
                <c:manualLayout>
                  <c:x val="0.13734276048062799"/>
                  <c:y val="0.18465648982037983"/>
                </c:manualLayout>
              </c:layout>
              <c:tx>
                <c:rich>
                  <a:bodyPr/>
                  <a:lstStyle/>
                  <a:p>
                    <a:r>
                      <a:rPr lang="my-MM" sz="2200" b="1"/>
                      <a:t>ေသျခင္း</a:t>
                    </a:r>
                    <a:endParaRPr lang="my-MM" sz="220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1C-4DC6-BBEC-1477DDCB1F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  <c:pt idx="2">
                  <c:v>သတ္လုိစိတ္ရွိျခင္း</c:v>
                </c:pt>
                <c:pt idx="3">
                  <c:v>သတ္ျခင္း</c:v>
                </c:pt>
                <c:pt idx="4">
                  <c:v>ေသျခင္း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61C-4DC6-BBEC-1477DDCB1FCE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7174805557562176"/>
                  <c:y val="7.9279519235571239E-3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>
                        <a:effectLst/>
                      </a:rPr>
                      <a:t>အယူ အျမင္မွားျခင္း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B1E-43E7-B6DC-85ABAF5C2337}"/>
                </c:ext>
              </c:extLst>
            </c:dLbl>
            <c:dLbl>
              <c:idx val="1"/>
              <c:layout>
                <c:manualLayout>
                  <c:x val="0.25688073394495586"/>
                  <c:y val="3.8802417139718057E-3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ထုိအယူမွား အျမင္မွားကုိ အမွန္ဟု</a:t>
                    </a: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ထင္ေနျခင္း</a:t>
                    </a: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1E-43E7-B6DC-85ABAF5C2337}"/>
                </c:ext>
              </c:extLst>
            </c:dLbl>
            <c:dLbl>
              <c:idx val="2"/>
              <c:layout>
                <c:manualLayout>
                  <c:x val="0.22266753353078572"/>
                  <c:y val="0.17867773135123441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i="0" u="none" strike="noStrike" baseline="0" dirty="0">
                        <a:effectLst/>
                      </a:rPr>
                      <a:t>သူတစ္ပါး</a:t>
                    </a:r>
                    <a:endParaRPr lang="en-US" sz="2200" b="1" i="0" u="none" strike="noStrike" baseline="0" dirty="0">
                      <a:effectLst/>
                    </a:endParaRPr>
                  </a:p>
                  <a:p>
                    <a:r>
                      <a:rPr lang="my-MM" sz="2200" b="1" i="0" u="none" strike="noStrike" baseline="0" dirty="0">
                        <a:effectLst/>
                      </a:rPr>
                      <a:t>ယုံၾကည္ျခင္း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1E-43E7-B6DC-85ABAF5C2337}"/>
                </c:ext>
              </c:extLst>
            </c:dLbl>
            <c:dLbl>
              <c:idx val="3"/>
              <c:layout>
                <c:manualLayout>
                  <c:x val="0.19198126610320498"/>
                  <c:y val="0.18166136738193178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dirty="0">
                        <a:effectLst/>
                      </a:rPr>
                      <a:t>ကြဲျပားျခင္း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1E-43E7-B6DC-85ABAF5C2337}"/>
                </c:ext>
              </c:extLst>
            </c:dLbl>
            <c:dLbl>
              <c:idx val="4"/>
              <c:layout>
                <c:manualLayout>
                  <c:x val="0.16180765248380655"/>
                  <c:y val="0.22693978791763109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ခုိးယူမႈအထ</a:t>
                    </a:r>
                    <a:endParaRPr lang="en-US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ေျမာက</a:t>
                    </a:r>
                    <a:r>
                      <a:rPr lang="en-US" sz="2200" b="1" dirty="0">
                        <a:effectLst/>
                      </a:rPr>
                      <a:t>္ျ</a:t>
                    </a:r>
                    <a:r>
                      <a:rPr lang="en-US" sz="2200" b="1" dirty="0" err="1">
                        <a:effectLst/>
                      </a:rPr>
                      <a:t>ခင္း</a:t>
                    </a:r>
                    <a:endParaRPr lang="en-US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1E-43E7-B6DC-85ABAF5C23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E-43E7-B6DC-85ABAF5C2337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tx>
                <c:rich>
                  <a:bodyPr/>
                  <a:lstStyle/>
                  <a:p>
                    <a:r>
                      <a:rPr lang="my-MM" sz="2200" b="1" dirty="0" err="1">
                        <a:effectLst/>
                      </a:rPr>
                      <a:t>သူတစ္ပါးဥစၥာ</a:t>
                    </a:r>
                    <a:endParaRPr lang="my-MM" sz="2200" b="1" dirty="0">
                      <a:effectLst/>
                    </a:endParaRPr>
                  </a:p>
                  <a:p>
                    <a:r>
                      <a:rPr lang="my-MM" sz="2200" b="1" dirty="0">
                        <a:effectLst/>
                      </a:rPr>
                      <a:t>ျ</a:t>
                    </a:r>
                    <a:r>
                      <a:rPr lang="my-MM" sz="2200" b="1" dirty="0" err="1">
                        <a:effectLst/>
                      </a:rPr>
                      <a:t>ဖစ</a:t>
                    </a:r>
                    <a:r>
                      <a:rPr lang="my-MM" sz="2200" b="1" dirty="0">
                        <a:effectLst/>
                      </a:rPr>
                      <a:t>္ျ</a:t>
                    </a:r>
                    <a:r>
                      <a:rPr lang="my-MM" sz="2200" b="1" dirty="0" err="1">
                        <a:effectLst/>
                      </a:rPr>
                      <a:t>ခင္း</a:t>
                    </a:r>
                    <a:r>
                      <a:rPr lang="my-MM" sz="2200" b="1" dirty="0">
                        <a:effectLst/>
                      </a:rPr>
                      <a:t> </a:t>
                    </a:r>
                    <a:endParaRPr lang="my-MM" sz="2200" dirty="0">
                      <a:effectLst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F48-47A0-AAC8-AA19E44FD2C7}"/>
                </c:ext>
              </c:extLst>
            </c:dLbl>
            <c:dLbl>
              <c:idx val="1"/>
              <c:layout>
                <c:manualLayout>
                  <c:x val="-0.21317055551542299"/>
                  <c:y val="-8.4914517820578933E-2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i="0" u="none" strike="noStrike" baseline="0" dirty="0" err="1">
                        <a:effectLst/>
                      </a:rPr>
                      <a:t>သူတစ္ပါးဥစၥာဟုသိျခင္း</a:t>
                    </a:r>
                    <a:r>
                      <a:rPr lang="my-MM" sz="2200" b="1" dirty="0"/>
                      <a:t>                    </a:t>
                    </a:r>
                    <a:endParaRPr lang="my-MM" sz="2200" dirty="0"/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F48-47A0-AAC8-AA19E44FD2C7}"/>
                </c:ext>
              </c:extLst>
            </c:dLbl>
            <c:dLbl>
              <c:idx val="2"/>
              <c:layout>
                <c:manualLayout>
                  <c:x val="9.5505550338318183E-4"/>
                  <c:y val="-0.17412262156448202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i="0" u="none" strike="noStrike" baseline="0" dirty="0" err="1">
                        <a:effectLst/>
                      </a:rPr>
                      <a:t>ခုိးလုိသည</a:t>
                    </a:r>
                    <a:r>
                      <a:rPr lang="my-MM" sz="2200" b="1" i="0" u="none" strike="noStrike" baseline="0" dirty="0">
                        <a:effectLst/>
                      </a:rPr>
                      <a:t>့္</a:t>
                    </a:r>
                  </a:p>
                  <a:p>
                    <a:r>
                      <a:rPr lang="my-MM" sz="2200" b="1" i="0" u="none" strike="noStrike" baseline="0" dirty="0" err="1">
                        <a:effectLst/>
                      </a:rPr>
                      <a:t>စိတ္ရွိျခင္း</a:t>
                    </a:r>
                    <a:endParaRPr lang="my-MM" sz="2200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F48-47A0-AAC8-AA19E44FD2C7}"/>
                </c:ext>
              </c:extLst>
            </c:dLbl>
            <c:dLbl>
              <c:idx val="3"/>
              <c:layout>
                <c:manualLayout>
                  <c:x val="0.19351031809097274"/>
                  <c:y val="-7.5710076409581994E-2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/>
                      <a:t>ခုိးျခင္း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48-47A0-AAC8-AA19E44FD2C7}"/>
                </c:ext>
              </c:extLst>
            </c:dLbl>
            <c:dLbl>
              <c:idx val="4"/>
              <c:layout>
                <c:manualLayout>
                  <c:x val="0.16180765248380655"/>
                  <c:y val="0.22693978791763109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 err="1">
                        <a:effectLst/>
                      </a:rPr>
                      <a:t>ခုိးယူမႈအထ</a:t>
                    </a:r>
                    <a:endParaRPr lang="my-MM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 err="1">
                        <a:effectLst/>
                      </a:rPr>
                      <a:t>ေျမာက</a:t>
                    </a:r>
                    <a:r>
                      <a:rPr lang="my-MM" sz="2200" b="1" dirty="0">
                        <a:effectLst/>
                      </a:rPr>
                      <a:t>္ျ</a:t>
                    </a:r>
                    <a:r>
                      <a:rPr lang="my-MM" sz="2200" b="1" dirty="0" err="1">
                        <a:effectLst/>
                      </a:rPr>
                      <a:t>ခင္း</a:t>
                    </a:r>
                    <a:endParaRPr lang="my-MM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48-47A0-AAC8-AA19E44FD2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  <c:pt idx="2">
                  <c:v>သတ္လုိစိတ္ရွိျခင္း</c:v>
                </c:pt>
                <c:pt idx="3">
                  <c:v>သတ္ျခင္း</c:v>
                </c:pt>
                <c:pt idx="4">
                  <c:v>ေသျခင္း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F48-47A0-AAC8-AA19E44FD2C7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tx>
                <c:rich>
                  <a:bodyPr/>
                  <a:lstStyle/>
                  <a:p>
                    <a:r>
                      <a:rPr lang="my-MM" sz="2200" b="1" dirty="0">
                        <a:effectLst/>
                      </a:rPr>
                      <a:t>မက်ဴးလြန္</a:t>
                    </a:r>
                  </a:p>
                  <a:p>
                    <a:r>
                      <a:rPr lang="my-MM" sz="2200" b="1" dirty="0">
                        <a:effectLst/>
                      </a:rPr>
                      <a:t>အပ္ေသာ မိ္န္း</a:t>
                    </a:r>
                    <a:r>
                      <a:rPr lang="my-MM" sz="2200" b="1" baseline="0" dirty="0">
                        <a:effectLst/>
                      </a:rPr>
                      <a:t> မျဖစ္ျခင္း</a:t>
                    </a:r>
                    <a:endParaRPr lang="my-MM" sz="2200" b="1" dirty="0">
                      <a:effectLst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6B7-49FA-A1D3-B69F35475BAA}"/>
                </c:ext>
              </c:extLst>
            </c:dLbl>
            <c:dLbl>
              <c:idx val="1"/>
              <c:layout>
                <c:manualLayout>
                  <c:x val="-0.19329300007223912"/>
                  <c:y val="-0.23502039253550022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မွီ၀ဲလုိစိတ္</a:t>
                    </a: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ရွိျခင္း</a:t>
                    </a: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B7-49FA-A1D3-B69F35475BAA}"/>
                </c:ext>
              </c:extLst>
            </c:dLbl>
            <c:dLbl>
              <c:idx val="2"/>
              <c:layout>
                <c:manualLayout>
                  <c:x val="0.19820270172650439"/>
                  <c:y val="-0.18469344608879537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i="0" u="none" strike="noStrike" baseline="0" dirty="0">
                        <a:effectLst/>
                      </a:rPr>
                      <a:t>လုံလျပဳျခင္း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B7-49FA-A1D3-B69F35475BAA}"/>
                </c:ext>
              </c:extLst>
            </c:dLbl>
            <c:dLbl>
              <c:idx val="3"/>
              <c:layout>
                <c:manualLayout>
                  <c:x val="0.19198126610320498"/>
                  <c:y val="0.18166136738193178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dirty="0">
                        <a:effectLst/>
                      </a:rPr>
                      <a:t>သာယာျခင္း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B7-49FA-A1D3-B69F35475BAA}"/>
                </c:ext>
              </c:extLst>
            </c:dLbl>
            <c:dLbl>
              <c:idx val="4"/>
              <c:layout>
                <c:manualLayout>
                  <c:x val="0.16180765248380655"/>
                  <c:y val="0.22693978791763109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ခုိးယူမႈအထ</a:t>
                    </a:r>
                    <a:endParaRPr lang="en-US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ေျမာက</a:t>
                    </a:r>
                    <a:r>
                      <a:rPr lang="en-US" sz="2200" b="1" dirty="0">
                        <a:effectLst/>
                      </a:rPr>
                      <a:t>္ျ</a:t>
                    </a:r>
                    <a:r>
                      <a:rPr lang="en-US" sz="2200" b="1" dirty="0" err="1">
                        <a:effectLst/>
                      </a:rPr>
                      <a:t>ခင္း</a:t>
                    </a:r>
                    <a:endParaRPr lang="en-US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B7-49FA-A1D3-B69F35475B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  <c:pt idx="2">
                  <c:v>သတ္လုိစိတ္ရွိျခင္း</c:v>
                </c:pt>
                <c:pt idx="3">
                  <c:v>သတ္ျခင္း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B7-49FA-A1D3-B69F35475BA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tx>
                <c:rich>
                  <a:bodyPr/>
                  <a:lstStyle/>
                  <a:p>
                    <a:r>
                      <a:rPr lang="my-MM" sz="2200" b="1" dirty="0">
                        <a:effectLst/>
                      </a:rPr>
                      <a:t>မမွန္ကန္ေသာ</a:t>
                    </a:r>
                  </a:p>
                  <a:p>
                    <a:r>
                      <a:rPr lang="my-MM" sz="2200" b="1" dirty="0">
                        <a:effectLst/>
                      </a:rPr>
                      <a:t>အေၾကာင္းအရာျဖစ္ျခင္း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04A-44D5-AEEA-6C7E13D9957F}"/>
                </c:ext>
              </c:extLst>
            </c:dLbl>
            <c:dLbl>
              <c:idx val="1"/>
              <c:layout>
                <c:manualLayout>
                  <c:x val="-0.19329300007223912"/>
                  <c:y val="-0.23502039253550022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 err="1">
                        <a:effectLst/>
                      </a:rPr>
                      <a:t>အမွားကုိ</a:t>
                    </a:r>
                    <a:r>
                      <a:rPr lang="my-MM" sz="2200" b="1" dirty="0">
                        <a:effectLst/>
                      </a:rPr>
                      <a:t> </a:t>
                    </a:r>
                    <a:r>
                      <a:rPr lang="my-MM" sz="2200" b="1" dirty="0" err="1">
                        <a:effectLst/>
                      </a:rPr>
                      <a:t>သိေစလုိျခင္း</a:t>
                    </a:r>
                    <a:endParaRPr lang="my-MM" sz="2200" dirty="0">
                      <a:effectLst/>
                    </a:endParaRP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4A-44D5-AEEA-6C7E13D9957F}"/>
                </c:ext>
              </c:extLst>
            </c:dLbl>
            <c:dLbl>
              <c:idx val="2"/>
              <c:layout>
                <c:manualLayout>
                  <c:x val="0.19820270172650439"/>
                  <c:y val="-0.18469344608879537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i="0" u="none" strike="noStrike" baseline="0" dirty="0">
                        <a:effectLst/>
                      </a:rPr>
                      <a:t>လိမ္လည္ျခင္း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04A-44D5-AEEA-6C7E13D9957F}"/>
                </c:ext>
              </c:extLst>
            </c:dLbl>
            <c:dLbl>
              <c:idx val="3"/>
              <c:layout>
                <c:manualLayout>
                  <c:x val="0.19198126610320498"/>
                  <c:y val="0.18166136738193178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dirty="0" err="1">
                        <a:effectLst/>
                      </a:rPr>
                      <a:t>အလိမ္ခံရသူက</a:t>
                    </a:r>
                    <a:r>
                      <a:rPr lang="my-MM" sz="2200" b="1" dirty="0">
                        <a:effectLst/>
                      </a:rPr>
                      <a:t> </a:t>
                    </a:r>
                    <a:r>
                      <a:rPr lang="my-MM" sz="2200" b="1" dirty="0" err="1">
                        <a:effectLst/>
                      </a:rPr>
                      <a:t>အမွားကုိ</a:t>
                    </a:r>
                    <a:r>
                      <a:rPr lang="my-MM" sz="2200" b="1" dirty="0">
                        <a:effectLst/>
                      </a:rPr>
                      <a:t> </a:t>
                    </a:r>
                    <a:r>
                      <a:rPr lang="my-MM" sz="2200" b="1" dirty="0" err="1">
                        <a:effectLst/>
                      </a:rPr>
                      <a:t>အမွန္ဟု</a:t>
                    </a:r>
                    <a:endParaRPr lang="my-MM" sz="2200" b="1" dirty="0">
                      <a:effectLst/>
                    </a:endParaRPr>
                  </a:p>
                  <a:p>
                    <a:pPr>
                      <a:defRPr lang="en-SG" sz="2200" b="1"/>
                    </a:pPr>
                    <a:r>
                      <a:rPr lang="my-MM" sz="2200" b="1" dirty="0" err="1">
                        <a:effectLst/>
                      </a:rPr>
                      <a:t>ထင</a:t>
                    </a:r>
                    <a:r>
                      <a:rPr lang="my-MM" sz="2200" b="1" dirty="0">
                        <a:effectLst/>
                      </a:rPr>
                      <a:t>္ျ</a:t>
                    </a:r>
                    <a:r>
                      <a:rPr lang="my-MM" sz="2200" b="1" dirty="0" err="1">
                        <a:effectLst/>
                      </a:rPr>
                      <a:t>ခင္း</a:t>
                    </a:r>
                    <a:endParaRPr lang="my-MM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4A-44D5-AEEA-6C7E13D9957F}"/>
                </c:ext>
              </c:extLst>
            </c:dLbl>
            <c:dLbl>
              <c:idx val="4"/>
              <c:layout>
                <c:manualLayout>
                  <c:x val="0.16180765248380655"/>
                  <c:y val="0.22693978791763109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ခုိးယူမႈအထ</a:t>
                    </a:r>
                    <a:endParaRPr lang="en-US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ေျမာက</a:t>
                    </a:r>
                    <a:r>
                      <a:rPr lang="en-US" sz="2200" b="1" dirty="0">
                        <a:effectLst/>
                      </a:rPr>
                      <a:t>္ျ</a:t>
                    </a:r>
                    <a:r>
                      <a:rPr lang="en-US" sz="2200" b="1" dirty="0" err="1">
                        <a:effectLst/>
                      </a:rPr>
                      <a:t>ခင္း</a:t>
                    </a:r>
                    <a:endParaRPr lang="en-US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04A-44D5-AEEA-6C7E13D995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  <c:pt idx="2">
                  <c:v>သတ္လုိစိတ္ရွိျခင္း</c:v>
                </c:pt>
                <c:pt idx="3">
                  <c:v>သတ္ျခင္း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4A-44D5-AEEA-6C7E13D9957F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0141166413831299"/>
                  <c:y val="0.19186046511627924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>
                        <a:effectLst/>
                      </a:rPr>
                      <a:t>ခ်စ္ခင္ညီ ညြတ္ေနသူ</a:t>
                    </a:r>
                  </a:p>
                  <a:p>
                    <a:r>
                      <a:rPr lang="my-MM" sz="2200" b="1" dirty="0">
                        <a:effectLst/>
                      </a:rPr>
                      <a:t>မ်ား ျဖစ္ျခင္း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B14-4467-859B-3F399CB2A5B9}"/>
                </c:ext>
              </c:extLst>
            </c:dLbl>
            <c:dLbl>
              <c:idx val="1"/>
              <c:layout>
                <c:manualLayout>
                  <c:x val="-0.19329300007223912"/>
                  <c:y val="-0.23502039253550022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ကြဲျပားေစလုိ</a:t>
                    </a: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ေသာစိတ္</a:t>
                    </a: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ရွိျခင္း</a:t>
                    </a: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14-4467-859B-3F399CB2A5B9}"/>
                </c:ext>
              </c:extLst>
            </c:dLbl>
            <c:dLbl>
              <c:idx val="2"/>
              <c:layout>
                <c:manualLayout>
                  <c:x val="0.1936155457632017"/>
                  <c:y val="-0.25446088794926158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i="0" u="none" strike="noStrike" baseline="0" dirty="0">
                        <a:effectLst/>
                      </a:rPr>
                      <a:t>ကြဲျပား</a:t>
                    </a:r>
                    <a:r>
                      <a:rPr lang="my-MM" sz="2200" b="1" i="0" u="none" strike="noStrike" baseline="0" dirty="0" err="1">
                        <a:effectLst/>
                      </a:rPr>
                      <a:t>ေအာင</a:t>
                    </a:r>
                    <a:r>
                      <a:rPr lang="my-MM" sz="2200" b="1" i="0" u="none" strike="noStrike" baseline="0" dirty="0">
                        <a:effectLst/>
                      </a:rPr>
                      <a:t>္</a:t>
                    </a:r>
                  </a:p>
                  <a:p>
                    <a:r>
                      <a:rPr lang="my-MM" sz="2200" b="1" i="0" u="none" strike="noStrike" baseline="0" dirty="0">
                        <a:effectLst/>
                      </a:rPr>
                      <a:t>လုံ႔လျပဳျခင္း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B14-4467-859B-3F399CB2A5B9}"/>
                </c:ext>
              </c:extLst>
            </c:dLbl>
            <c:dLbl>
              <c:idx val="3"/>
              <c:layout>
                <c:manualLayout>
                  <c:x val="0.19198126610320498"/>
                  <c:y val="0.18166136738193178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dirty="0">
                        <a:effectLst/>
                      </a:rPr>
                      <a:t>ကြဲျပားျခင္း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14-4467-859B-3F399CB2A5B9}"/>
                </c:ext>
              </c:extLst>
            </c:dLbl>
            <c:dLbl>
              <c:idx val="4"/>
              <c:layout>
                <c:manualLayout>
                  <c:x val="0.16180765248380655"/>
                  <c:y val="0.22693978791763109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ခုိးယူမႈအထ</a:t>
                    </a:r>
                    <a:endParaRPr lang="en-US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ေျမာက</a:t>
                    </a:r>
                    <a:r>
                      <a:rPr lang="en-US" sz="2200" b="1" dirty="0">
                        <a:effectLst/>
                      </a:rPr>
                      <a:t>္ျ</a:t>
                    </a:r>
                    <a:r>
                      <a:rPr lang="en-US" sz="2200" b="1" dirty="0" err="1">
                        <a:effectLst/>
                      </a:rPr>
                      <a:t>ခင္း</a:t>
                    </a:r>
                    <a:endParaRPr lang="en-US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14-4467-859B-3F399CB2A5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  <c:pt idx="2">
                  <c:v>သတ္လုိစိတ္ရွိျခင္း</c:v>
                </c:pt>
                <c:pt idx="3">
                  <c:v>သတ္ျခင္း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B14-4467-859B-3F399CB2A5B9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0141166413831299"/>
                  <c:y val="0.19186046511627924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>
                        <a:effectLst/>
                      </a:rPr>
                      <a:t>အဆဲခံရသူ</a:t>
                    </a:r>
                  </a:p>
                  <a:p>
                    <a:r>
                      <a:rPr lang="my-MM" sz="2200" b="1" dirty="0">
                        <a:effectLst/>
                      </a:rPr>
                      <a:t>ရွိျခင္း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5BF-4F18-BF04-422A4352857B}"/>
                </c:ext>
              </c:extLst>
            </c:dLbl>
            <c:dLbl>
              <c:idx val="1"/>
              <c:layout>
                <c:manualLayout>
                  <c:x val="-2.161501601290671E-3"/>
                  <c:y val="-0.22867789782091183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စိတ္ဆုိး</a:t>
                    </a: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ေနျခင္း</a:t>
                    </a: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BF-4F18-BF04-422A4352857B}"/>
                </c:ext>
              </c:extLst>
            </c:dLbl>
            <c:dLbl>
              <c:idx val="2"/>
              <c:layout>
                <c:manualLayout>
                  <c:x val="0.22419658551855318"/>
                  <c:y val="0.12582360872966952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i="0" u="none" strike="noStrike" baseline="0" dirty="0">
                        <a:effectLst/>
                      </a:rPr>
                      <a:t>ဆဲျခင္း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BF-4F18-BF04-422A4352857B}"/>
                </c:ext>
              </c:extLst>
            </c:dLbl>
            <c:dLbl>
              <c:idx val="3"/>
              <c:layout>
                <c:manualLayout>
                  <c:x val="0.19198126610320498"/>
                  <c:y val="0.18166136738193178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dirty="0">
                        <a:effectLst/>
                      </a:rPr>
                      <a:t>ကြဲျပားျခင္း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BF-4F18-BF04-422A4352857B}"/>
                </c:ext>
              </c:extLst>
            </c:dLbl>
            <c:dLbl>
              <c:idx val="4"/>
              <c:layout>
                <c:manualLayout>
                  <c:x val="0.16180765248380655"/>
                  <c:y val="0.22693978791763109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ခုိးယူမႈအထ</a:t>
                    </a:r>
                    <a:endParaRPr lang="en-US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ေျမာက</a:t>
                    </a:r>
                    <a:r>
                      <a:rPr lang="en-US" sz="2200" b="1" dirty="0">
                        <a:effectLst/>
                      </a:rPr>
                      <a:t>္ျ</a:t>
                    </a:r>
                    <a:r>
                      <a:rPr lang="en-US" sz="2200" b="1" dirty="0" err="1">
                        <a:effectLst/>
                      </a:rPr>
                      <a:t>ခင္း</a:t>
                    </a:r>
                    <a:endParaRPr lang="en-US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BF-4F18-BF04-422A435285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  <c:pt idx="2">
                  <c:v>သတ္လုိစိတ္ရွိျခင္း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BF-4F18-BF04-422A4352857B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3199270389366491"/>
                  <c:y val="0.17494714587737945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>
                        <a:effectLst/>
                      </a:rPr>
                      <a:t>အႏွစ္မရွိေသာစကားကုိ</a:t>
                    </a:r>
                  </a:p>
                  <a:p>
                    <a:r>
                      <a:rPr lang="my-MM" sz="2200" b="1" dirty="0">
                        <a:effectLst/>
                      </a:rPr>
                      <a:t>ေျပာလုိျခင္း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2B6-4EC6-B655-FC8024BCBC43}"/>
                </c:ext>
              </c:extLst>
            </c:dLbl>
            <c:dLbl>
              <c:idx val="1"/>
              <c:layout>
                <c:manualLayout>
                  <c:x val="-2.161501601290671E-3"/>
                  <c:y val="-0.16736711557989753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အႏွစ္မရွိ</a:t>
                    </a:r>
                    <a:r>
                      <a:rPr lang="my-MM" sz="2200" b="1" dirty="0" err="1">
                        <a:effectLst/>
                      </a:rPr>
                      <a:t>ေသာ</a:t>
                    </a:r>
                    <a:endParaRPr lang="my-MM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စကားကုိ</a:t>
                    </a: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ေျပာျခင္း</a:t>
                    </a: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B6-4EC6-B655-FC8024BCBC43}"/>
                </c:ext>
              </c:extLst>
            </c:dLbl>
            <c:dLbl>
              <c:idx val="2"/>
              <c:layout>
                <c:manualLayout>
                  <c:x val="0.23184184545739195"/>
                  <c:y val="0.13850859815884536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i="0" u="none" strike="noStrike" baseline="0" dirty="0">
                        <a:effectLst/>
                      </a:rPr>
                      <a:t>သူတစ္ပါး</a:t>
                    </a:r>
                  </a:p>
                  <a:p>
                    <a:r>
                      <a:rPr lang="my-MM" sz="2200" b="1" i="0" u="none" strike="noStrike" baseline="0" dirty="0">
                        <a:effectLst/>
                      </a:rPr>
                      <a:t>ယုံၾကည္ျခင္း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2B6-4EC6-B655-FC8024BCBC43}"/>
                </c:ext>
              </c:extLst>
            </c:dLbl>
            <c:dLbl>
              <c:idx val="3"/>
              <c:layout>
                <c:manualLayout>
                  <c:x val="0.19198126610320498"/>
                  <c:y val="0.18166136738193178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dirty="0">
                        <a:effectLst/>
                      </a:rPr>
                      <a:t>ကြဲျပားျခင္း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2B6-4EC6-B655-FC8024BCBC43}"/>
                </c:ext>
              </c:extLst>
            </c:dLbl>
            <c:dLbl>
              <c:idx val="4"/>
              <c:layout>
                <c:manualLayout>
                  <c:x val="0.16180765248380655"/>
                  <c:y val="0.22693978791763109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ခုိးယူမႈအထ</a:t>
                    </a:r>
                    <a:endParaRPr lang="en-US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ေျမာက</a:t>
                    </a:r>
                    <a:r>
                      <a:rPr lang="en-US" sz="2200" b="1" dirty="0">
                        <a:effectLst/>
                      </a:rPr>
                      <a:t>္ျ</a:t>
                    </a:r>
                    <a:r>
                      <a:rPr lang="en-US" sz="2200" b="1" dirty="0" err="1">
                        <a:effectLst/>
                      </a:rPr>
                      <a:t>ခင္း</a:t>
                    </a:r>
                    <a:endParaRPr lang="en-US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2B6-4EC6-B655-FC8024BCBC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  <c:pt idx="2">
                  <c:v>သတ္လုိစိတ္ရွိျခင္း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2B6-4EC6-B655-FC8024BCBC43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7174805557562176"/>
                  <c:y val="7.9279519235571239E-3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>
                        <a:effectLst/>
                      </a:rPr>
                      <a:t>သူတစ္ပါး</a:t>
                    </a:r>
                  </a:p>
                  <a:p>
                    <a:r>
                      <a:rPr lang="my-MM" sz="2200" b="1" dirty="0">
                        <a:effectLst/>
                      </a:rPr>
                      <a:t>ဥစၥာျဖစ္ျခင္း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C44-46E1-AABA-A08D63F925E6}"/>
                </c:ext>
              </c:extLst>
            </c:dLbl>
            <c:dLbl>
              <c:idx val="1"/>
              <c:layout>
                <c:manualLayout>
                  <c:x val="0.25688073394495586"/>
                  <c:y val="3.8802417139718057E-3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မတရားလုိျခင္း</a:t>
                    </a: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C44-46E1-AABA-A08D63F925E6}"/>
                </c:ext>
              </c:extLst>
            </c:dLbl>
            <c:dLbl>
              <c:idx val="2"/>
              <c:layout>
                <c:manualLayout>
                  <c:x val="0.22266753353078572"/>
                  <c:y val="0.17867773135123441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i="0" u="none" strike="noStrike" baseline="0" dirty="0">
                        <a:effectLst/>
                      </a:rPr>
                      <a:t>သူတစ္ပါး</a:t>
                    </a:r>
                    <a:endParaRPr lang="en-US" sz="2200" b="1" i="0" u="none" strike="noStrike" baseline="0" dirty="0">
                      <a:effectLst/>
                    </a:endParaRPr>
                  </a:p>
                  <a:p>
                    <a:r>
                      <a:rPr lang="my-MM" sz="2200" b="1" i="0" u="none" strike="noStrike" baseline="0" dirty="0">
                        <a:effectLst/>
                      </a:rPr>
                      <a:t>ယုံၾကည္ျခင္း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C44-46E1-AABA-A08D63F925E6}"/>
                </c:ext>
              </c:extLst>
            </c:dLbl>
            <c:dLbl>
              <c:idx val="3"/>
              <c:layout>
                <c:manualLayout>
                  <c:x val="0.19198126610320498"/>
                  <c:y val="0.18166136738193178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dirty="0">
                        <a:effectLst/>
                      </a:rPr>
                      <a:t>ကြဲျပားျခင္း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C44-46E1-AABA-A08D63F925E6}"/>
                </c:ext>
              </c:extLst>
            </c:dLbl>
            <c:dLbl>
              <c:idx val="4"/>
              <c:layout>
                <c:manualLayout>
                  <c:x val="0.16180765248380655"/>
                  <c:y val="0.22693978791763109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ခုိးယူမႈအထ</a:t>
                    </a:r>
                    <a:endParaRPr lang="en-US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ေျမာက</a:t>
                    </a:r>
                    <a:r>
                      <a:rPr lang="en-US" sz="2200" b="1" dirty="0">
                        <a:effectLst/>
                      </a:rPr>
                      <a:t>္ျ</a:t>
                    </a:r>
                    <a:r>
                      <a:rPr lang="en-US" sz="2200" b="1" dirty="0" err="1">
                        <a:effectLst/>
                      </a:rPr>
                      <a:t>ခင္း</a:t>
                    </a:r>
                    <a:endParaRPr lang="en-US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C44-46E1-AABA-A08D63F925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C44-46E1-AABA-A08D63F925E6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7174805557562176"/>
                  <c:y val="7.9279519235571239E-3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dirty="0">
                        <a:effectLst/>
                      </a:rPr>
                      <a:t>သတၱ၀ါ</a:t>
                    </a:r>
                  </a:p>
                  <a:p>
                    <a:r>
                      <a:rPr lang="my-MM" sz="2200" b="1" dirty="0">
                        <a:effectLst/>
                      </a:rPr>
                      <a:t>ျဖစ္ျခင္း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EE0-4745-BE70-45836AA5BD09}"/>
                </c:ext>
              </c:extLst>
            </c:dLbl>
            <c:dLbl>
              <c:idx val="1"/>
              <c:layout>
                <c:manualLayout>
                  <c:x val="0.25688073394495586"/>
                  <c:y val="3.8802417139718057E-3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ေသေၾက</a:t>
                    </a: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ပ်က္စီး</a:t>
                    </a: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22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my-MM" sz="2200" b="1" dirty="0">
                        <a:effectLst/>
                      </a:rPr>
                      <a:t>ေစလုိျခင္း</a:t>
                    </a: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EE0-4745-BE70-45836AA5BD09}"/>
                </c:ext>
              </c:extLst>
            </c:dLbl>
            <c:dLbl>
              <c:idx val="2"/>
              <c:layout>
                <c:manualLayout>
                  <c:x val="0.22266753353078572"/>
                  <c:y val="0.17867773135123441"/>
                </c:manualLayout>
              </c:layout>
              <c:tx>
                <c:rich>
                  <a:bodyPr/>
                  <a:lstStyle/>
                  <a:p>
                    <a:r>
                      <a:rPr lang="my-MM" sz="2200" b="1" i="0" u="none" strike="noStrike" baseline="0" dirty="0">
                        <a:effectLst/>
                      </a:rPr>
                      <a:t>သူတစ္ပါး</a:t>
                    </a:r>
                    <a:endParaRPr lang="en-US" sz="2200" b="1" i="0" u="none" strike="noStrike" baseline="0" dirty="0">
                      <a:effectLst/>
                    </a:endParaRPr>
                  </a:p>
                  <a:p>
                    <a:r>
                      <a:rPr lang="my-MM" sz="2200" b="1" i="0" u="none" strike="noStrike" baseline="0" dirty="0">
                        <a:effectLst/>
                      </a:rPr>
                      <a:t>ယုံၾကည္ျခင္း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EE0-4745-BE70-45836AA5BD09}"/>
                </c:ext>
              </c:extLst>
            </c:dLbl>
            <c:dLbl>
              <c:idx val="3"/>
              <c:layout>
                <c:manualLayout>
                  <c:x val="0.19198126610320498"/>
                  <c:y val="0.18166136738193178"/>
                </c:manualLayout>
              </c:layout>
              <c:tx>
                <c:rich>
                  <a:bodyPr/>
                  <a:lstStyle/>
                  <a:p>
                    <a:pPr>
                      <a:defRPr lang="en-SG" sz="2200" b="1"/>
                    </a:pPr>
                    <a:r>
                      <a:rPr lang="my-MM" sz="2200" b="1" dirty="0">
                        <a:effectLst/>
                      </a:rPr>
                      <a:t>ကြဲျပားျခင္း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EE0-4745-BE70-45836AA5BD09}"/>
                </c:ext>
              </c:extLst>
            </c:dLbl>
            <c:dLbl>
              <c:idx val="4"/>
              <c:layout>
                <c:manualLayout>
                  <c:x val="0.16180765248380655"/>
                  <c:y val="0.22693978791763109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ခုိးယူမႈအထ</a:t>
                    </a:r>
                    <a:endParaRPr lang="en-US" sz="2200" b="1" dirty="0">
                      <a:effectLst/>
                    </a:endParaRP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en-SG" sz="1800" b="1" i="0" u="none" strike="noStrike" kern="1200" baseline="0">
                        <a:solidFill>
                          <a:prstClr val="black"/>
                        </a:solidFill>
                        <a:latin typeface="Zawgyi-One" panose="020B0604030504040204" pitchFamily="34" charset="0"/>
                        <a:ea typeface="+mn-ea"/>
                        <a:cs typeface="Zawgyi-One" panose="020B0604030504040204" pitchFamily="34" charset="0"/>
                      </a:defRPr>
                    </a:pPr>
                    <a:r>
                      <a:rPr lang="en-US" sz="2200" b="1" dirty="0" err="1">
                        <a:effectLst/>
                      </a:rPr>
                      <a:t>ေျမာက</a:t>
                    </a:r>
                    <a:r>
                      <a:rPr lang="en-US" sz="2200" b="1" dirty="0">
                        <a:effectLst/>
                      </a:rPr>
                      <a:t>္ျ</a:t>
                    </a:r>
                    <a:r>
                      <a:rPr lang="en-US" sz="2200" b="1" dirty="0" err="1">
                        <a:effectLst/>
                      </a:rPr>
                      <a:t>ခင္း</a:t>
                    </a:r>
                    <a:endParaRPr lang="en-US" sz="2200" dirty="0">
                      <a:effectLst/>
                    </a:endParaRP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EE0-4745-BE70-45836AA5BD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သက္ရွိသတၱ၀ါ
ျဖစ္ျခင္း</c:v>
                </c:pt>
                <c:pt idx="1">
                  <c:v>သက္ရွိသတၱ၀ါဟုသိျခင္း                   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E0-4745-BE70-45836AA5BD09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Zawgyi-One" panose="020B0604030504040204" pitchFamily="34" charset="0"/>
          <a:cs typeface="Zawgyi-One" panose="020B0604030504040204" pitchFamily="34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A115DE-37F9-4FC6-B937-DC2D8D748A16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62D6DFD-1D8D-45BA-81BB-D15510BBBB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6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45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47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05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5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9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95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9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6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9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77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DAE65-59BE-46F7-A4F8-396572712473}" type="slidenum">
              <a:rPr lang="en-SG" smtClean="0"/>
              <a:pPr/>
              <a:t>183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545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3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3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9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0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17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15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70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9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6DFD-1D8D-45BA-81BB-D15510BBBBB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4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410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81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1965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169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41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415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8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34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25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478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0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174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2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81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196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169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41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4156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89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346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255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47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661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05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28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81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196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169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41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4156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8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346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2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0AC-E471-492E-84B9-CF9E834CC434}" type="datetimeFigureOut">
              <a:rPr lang="en-SG" smtClean="0"/>
              <a:pPr/>
              <a:t>19/12/2017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B706-0381-4B69-B612-F1B527BD760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51313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4788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05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28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811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1965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16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417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4156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89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3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4A97DF-A832-453C-8955-BAFA9813E63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797380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25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4788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057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28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811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1965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1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32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56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991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73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22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31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429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82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38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95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94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61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4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50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64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7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3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641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2230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962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31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2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66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894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818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265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161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91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778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419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353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194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786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322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6325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709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41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4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8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34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25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478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05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2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81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196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16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140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415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8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34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25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478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05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2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81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196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1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449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41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415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8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34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25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478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05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2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81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1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903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16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41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415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8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346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25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478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05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2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606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1965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16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41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415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958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34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25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4788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057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/>
              <a:pPr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2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05EF-6168-407F-8025-E41839E125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6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6" r:id="rId2"/>
    <p:sldLayoutId id="214748380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0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2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361D-7018-4B51-8257-6E8E01DB3F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BD5-1255-42C6-A027-C1DFA8794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2-Point Star 1"/>
          <p:cNvSpPr/>
          <p:nvPr/>
        </p:nvSpPr>
        <p:spPr>
          <a:xfrm>
            <a:off x="1500000" y="783720"/>
            <a:ext cx="6120000" cy="6120000"/>
          </a:xfrm>
          <a:prstGeom prst="star32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01" y="1218361"/>
            <a:ext cx="5212919" cy="5212919"/>
          </a:xfrm>
          <a:prstGeom prst="ellipse">
            <a:avLst/>
          </a:prstGeom>
          <a:noFill/>
          <a:ln>
            <a:noFill/>
          </a:ln>
          <a:effectLst>
            <a:outerShdw blurRad="393700" dist="241300" dir="6240000" algn="tr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161764" y="118120"/>
            <a:ext cx="8820472" cy="720080"/>
          </a:xfrm>
          <a:prstGeom prst="round2DiagRect">
            <a:avLst/>
          </a:prstGeom>
          <a:solidFill>
            <a:srgbClr val="FF0000"/>
          </a:soli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Zawgyi-One" pitchFamily="34" charset="0"/>
                <a:cs typeface="Zawgyi-One" pitchFamily="34" charset="0"/>
              </a:rPr>
              <a:t>နေမာ</a:t>
            </a:r>
            <a:r>
              <a:rPr lang="en-US" sz="2800" b="1" dirty="0">
                <a:latin typeface="Zawgyi-One" pitchFamily="34" charset="0"/>
                <a:cs typeface="Zawgyi-One" pitchFamily="34" charset="0"/>
              </a:rPr>
              <a:t> တႆ ဘဂ၀ေတာ </a:t>
            </a:r>
            <a:r>
              <a:rPr lang="en-US" sz="2800" b="1" dirty="0" err="1">
                <a:latin typeface="Zawgyi-One" pitchFamily="34" charset="0"/>
                <a:cs typeface="Zawgyi-One" pitchFamily="34" charset="0"/>
              </a:rPr>
              <a:t>အရဟေတာ</a:t>
            </a:r>
            <a:r>
              <a:rPr lang="en-US" sz="28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latin typeface="Zawgyi-One" pitchFamily="34" charset="0"/>
                <a:cs typeface="Zawgyi-One" pitchFamily="34" charset="0"/>
              </a:rPr>
              <a:t>သမၼာသမ</a:t>
            </a:r>
            <a:r>
              <a:rPr lang="en-US" sz="2800" b="1" dirty="0">
                <a:latin typeface="Zawgyi-One" pitchFamily="34" charset="0"/>
                <a:cs typeface="Zawgyi-One" pitchFamily="34" charset="0"/>
              </a:rPr>
              <a:t>ၺဳဒၶႆ</a:t>
            </a:r>
            <a:endParaRPr lang="en-SG" sz="2800" b="1" dirty="0">
              <a:latin typeface="Zawgyi-One" pitchFamily="34" charset="0"/>
              <a:cs typeface="Zawgyi-One" pitchFamily="34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1015" y="5505887"/>
            <a:ext cx="1350000" cy="135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" y="5507488"/>
            <a:ext cx="135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1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2955" y="1124744"/>
            <a:ext cx="789284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ဓမၼသဂၤဏီ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 ၁၂ ရက္ေဟာ)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၀ိဘင္း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 ၁၂ ရက္)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ဓာတုကထာ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 ၆ ရက္ 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ပုဂၢလပညတ္ ( ၇ ရက္ 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ကထာ၀တၳဳ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 ၈ ရက္ 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ယမုိက္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 ၂၀ ရက္ 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၇။ ပ႒ာန္း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 ၂၅ ရက္ )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 Same Side Corner Rectangle 9"/>
          <p:cNvSpPr/>
          <p:nvPr/>
        </p:nvSpPr>
        <p:spPr>
          <a:xfrm>
            <a:off x="136634" y="5410200"/>
            <a:ext cx="8077200" cy="12954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အဘိဓမၼာကုိ ဘုရားျဖစ္ျပ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ီး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၂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၂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ရက္ႏွင့္ ၂၈ အတြင္း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ရတနာဃရ စတုတၳသတၱာဟ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တြင္ ဆင္ျခင္၊ သုံးသပ္ခဲ့သည္။</a:t>
            </a:r>
          </a:p>
        </p:txBody>
      </p:sp>
      <p:sp>
        <p:nvSpPr>
          <p:cNvPr id="11" name="Round Diagonal Corner Rectangle 10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အဘိဓမၼာ (၇) က်မ္း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359377" y="1315516"/>
            <a:ext cx="609600" cy="378988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/>
          <p:cNvSpPr/>
          <p:nvPr/>
        </p:nvSpPr>
        <p:spPr>
          <a:xfrm>
            <a:off x="5148364" y="2910376"/>
            <a:ext cx="199605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၉၀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ရက္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/ ၃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0834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580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ပုဂၢိဳလ္ (၁၂) ေယာက္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914400"/>
            <a:ext cx="6400800" cy="9144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ဒုဂၢတိအဟိတ္ ပုဂၢိဳလ္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အပါယ္ေလးဘုံသား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1874004"/>
            <a:ext cx="6400800" cy="1551121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သုဂတိအဟိတ္ ပုဂၢိဳလ္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လူ႔ဘုံ၊ စာတုမဟာရာဇ္ ဘုံတုိ႔၌ျဖစ္ေသာ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ဆြံ႕အ၊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နားမၾကား၊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မသန္စြမ္းပုဂၢိဳလ္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ႏွင့္                                      အသညသတ္ဘုံသားမ်ား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490992"/>
            <a:ext cx="6400800" cy="1263316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ဒိြဟိတ္ ပုဂၢိဳလ္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အေလာဘ၊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အေဒါသဟူေသာ ဟိတ္ႏွစ္ပါးႏွင့္ ပဋိသေႏၶ ေနေသာ ပုဂၢိဳလ္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371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667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114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4802434"/>
            <a:ext cx="6400800" cy="1263316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။ တိဟိတ္ ပုဂၢိဳလ္္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အေလာဘ၊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အေဒါသ၊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အေမာဟ ဟူေသာ ဟိတ္သုံးပါးႏွင့္ ပဋိသေႏၶေနေသာ ပုဂၢိဳလ္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4102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447800" y="6110208"/>
            <a:ext cx="6400800" cy="514027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၅။ အရိယာပုဂၢိဳလ္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ရွစ္ေယာက္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44973" y="6371094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690268" y="1863804"/>
            <a:ext cx="25393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838" lvl="0" indent="-1588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ဒုဂၢတိအဟိတ္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ပုဂၢိဳလ္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ျဖစ္ရသည္။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22758" y="4588042"/>
            <a:ext cx="276793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838" lvl="0" indent="-1588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သုဂတိအဟိတ္ ပုဂၢိဳလ္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96838" lvl="0" indent="-1588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ျဖစ္ရသည္။</a:t>
            </a:r>
          </a:p>
        </p:txBody>
      </p:sp>
      <p:sp>
        <p:nvSpPr>
          <p:cNvPr id="12" name="Pentagon 11"/>
          <p:cNvSpPr/>
          <p:nvPr/>
        </p:nvSpPr>
        <p:spPr>
          <a:xfrm>
            <a:off x="228600" y="4191000"/>
            <a:ext cx="5562600" cy="1981200"/>
          </a:xfrm>
          <a:prstGeom prst="homePlate">
            <a:avLst>
              <a:gd name="adj" fmla="val 40764"/>
            </a:avLst>
          </a:prstGeom>
          <a:solidFill>
            <a:srgbClr val="0066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ေသာမနႆသဟဂုတ္ ဉာဏ၀ိပၸယုတ္ သသခၤါရိက စိတ္</a:t>
            </a: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my-MM" sz="2000" b="1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marL="176213" indent="-176213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ဥေပကၡာသဟဂုတ္ ဉာဏ၀ိပၸယုတ္ သသခၤါရိက စိတ္ တုိ႔ေၾကာင့္ </a:t>
            </a:r>
          </a:p>
        </p:txBody>
      </p:sp>
      <p:sp>
        <p:nvSpPr>
          <p:cNvPr id="13" name="Pentagon 12"/>
          <p:cNvSpPr/>
          <p:nvPr/>
        </p:nvSpPr>
        <p:spPr>
          <a:xfrm>
            <a:off x="228600" y="1460500"/>
            <a:ext cx="5562600" cy="1981200"/>
          </a:xfrm>
          <a:prstGeom prst="homePlate">
            <a:avLst>
              <a:gd name="adj" fmla="val 40764"/>
            </a:avLst>
          </a:prstGeom>
          <a:solidFill>
            <a:srgbClr val="0000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ေလာဘမူစိတ္ (၈)ပါး၊</a:t>
            </a:r>
          </a:p>
          <a:p>
            <a:pPr marL="176213" indent="-176213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ေဒါသမူစိတ္ (၂) ပါးႏွင့္ </a:t>
            </a:r>
          </a:p>
          <a:p>
            <a:pPr marL="176213" indent="-176213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ေမာဟ မူစိတ္ျဖစ္ေသာ ၀ိစိကိစၦာ (၁) ပါး တုိ႔ေၾကာင့့္္ 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ပုဂၢိဳလ္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ျဖစ္ေစႏုိင္သည့္စိတ္</a:t>
            </a:r>
          </a:p>
        </p:txBody>
      </p: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ပုဂၢိဳလ္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ျဖစ္ေစႏုိင္သည့္စိတ္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3783" y="2930604"/>
            <a:ext cx="25393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838" lvl="0" indent="-1588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ဒိြဟိတ္္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ပုဂၢိဳလ္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ျဖစ္ရသည္။</a:t>
            </a:r>
          </a:p>
        </p:txBody>
      </p:sp>
      <p:sp>
        <p:nvSpPr>
          <p:cNvPr id="8" name="Pentagon 7"/>
          <p:cNvSpPr/>
          <p:nvPr/>
        </p:nvSpPr>
        <p:spPr>
          <a:xfrm>
            <a:off x="228600" y="1371600"/>
            <a:ext cx="5562600" cy="4191000"/>
          </a:xfrm>
          <a:prstGeom prst="homePlate">
            <a:avLst>
              <a:gd name="adj" fmla="val 25486"/>
            </a:avLst>
          </a:prstGeom>
          <a:solidFill>
            <a:srgbClr val="7030A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indent="-357188">
              <a:spcBef>
                <a:spcPts val="2400"/>
              </a:spcBef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၁။ ေသာမနႆသဟဂုတ္ ဉာဏသမၸယုတ္ သသခၤါရိကစိတ္ </a:t>
            </a:r>
          </a:p>
          <a:p>
            <a:pPr marL="357188" indent="-357188">
              <a:spcBef>
                <a:spcPts val="2400"/>
              </a:spcBef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၂။ ေသာမနႆသဟဂုတ္ ဉာဏ၀ိပၸယုတ္  အသခၤါရိကစိတ္</a:t>
            </a: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my-MM" sz="2000" b="1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marL="357188" indent="-357188">
              <a:spcBef>
                <a:spcPts val="2400"/>
              </a:spcBef>
              <a:tabLst>
                <a:tab pos="2603500" algn="l"/>
              </a:tabLst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၃။ ဥေပကၡာသဟဂုတ္</a:t>
            </a: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ဉာဏသမၸယုတ္ သသခၤါရိကစိတ္</a:t>
            </a: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my-MM" sz="2000" b="1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marL="357188" indent="-357188">
              <a:spcBef>
                <a:spcPts val="2400"/>
              </a:spcBef>
              <a:tabLst>
                <a:tab pos="2603500" algn="l"/>
              </a:tabLst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၄။ ဥေပကၡာသဟဂုတ္</a:t>
            </a: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ဉာဏ၀ိပၸယုတ္  အသခၤါရိကစိတ္</a:t>
            </a: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57188" indent="-357188">
              <a:spcBef>
                <a:spcPts val="2400"/>
              </a:spcBef>
              <a:tabLst>
                <a:tab pos="2603500" algn="l"/>
              </a:tabLst>
            </a:pP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တုိ႔ေၾကာင့္ </a:t>
            </a:r>
          </a:p>
        </p:txBody>
      </p: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ပုဂၢိဳလ္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ျဖစ္ေစႏုိင္သည့္စိတ္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3783" y="2209800"/>
            <a:ext cx="25393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838" lvl="0" indent="-1588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တိဟိတ္္္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ပုဂၢိဳလ္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ျဖစ္ရသည္။</a:t>
            </a:r>
          </a:p>
        </p:txBody>
      </p:sp>
      <p:sp>
        <p:nvSpPr>
          <p:cNvPr id="8" name="Pentagon 7"/>
          <p:cNvSpPr/>
          <p:nvPr/>
        </p:nvSpPr>
        <p:spPr>
          <a:xfrm>
            <a:off x="228600" y="1524000"/>
            <a:ext cx="5562600" cy="2438400"/>
          </a:xfrm>
          <a:prstGeom prst="homePlate">
            <a:avLst>
              <a:gd name="adj" fmla="val 2548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indent="-357188">
              <a:spcBef>
                <a:spcPts val="2400"/>
              </a:spcBef>
            </a:pP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၁။ ေသာမနႆသဟဂုတ္ </a:t>
            </a: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  </a:t>
            </a: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ဉာဏသမၸယုတ္ အသခၤါရိကစိတ္ </a:t>
            </a:r>
          </a:p>
          <a:p>
            <a:pPr marL="357188" indent="-357188">
              <a:spcBef>
                <a:spcPts val="2400"/>
              </a:spcBef>
            </a:pP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၂</a:t>
            </a: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။ ဥေပကၡာသဟဂုတ္</a:t>
            </a: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ဉာဏသမၸယုတ္ အသခၤါရိကစိတ္</a:t>
            </a: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my-MM" sz="2000" b="1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marL="357188" indent="-357188">
              <a:spcBef>
                <a:spcPts val="2400"/>
              </a:spcBef>
            </a:pPr>
            <a:r>
              <a:rPr lang="en-US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0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တုိ႔ေၾကာင့္ 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36634" y="5334000"/>
            <a:ext cx="8077200" cy="14478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တိဟိတ္ပုဂၢိဳလ္သည္သာ စ်ာန္တရား၊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မဂ္တရား၊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ဖုိလ္တရား မ်ားကုိ တရားအားထုတ္လွ်င္ရႏုိင္သည္။ </a:t>
            </a:r>
          </a:p>
        </p:txBody>
      </p: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8600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ပဋိစၥသမုပၸါဒ္နည္း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28259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2400" y="1143000"/>
            <a:ext cx="3962400" cy="2590800"/>
            <a:chOff x="152400" y="1143000"/>
            <a:chExt cx="3962400" cy="2590800"/>
          </a:xfrm>
        </p:grpSpPr>
        <p:sp>
          <p:nvSpPr>
            <p:cNvPr id="15" name="Round Diagonal Corner Rectangle 14"/>
            <p:cNvSpPr/>
            <p:nvPr/>
          </p:nvSpPr>
          <p:spPr>
            <a:xfrm>
              <a:off x="152400" y="1143000"/>
              <a:ext cx="3962400" cy="25908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8600" y="1143000"/>
              <a:ext cx="3440365" cy="2262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ကိစၥကံ (၄) မ်ိဳး</a:t>
              </a:r>
            </a:p>
            <a:p>
              <a:pPr marL="533400" lvl="0" indent="-438150"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	</a:t>
              </a: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၁။ ဇနကကံ </a:t>
              </a:r>
            </a:p>
            <a:p>
              <a:pPr marL="533400" lvl="0" indent="-438150">
                <a:spcBef>
                  <a:spcPts val="600"/>
                </a:spcBef>
              </a:pP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	၂။ ဥပတၳမ ၻကကံ </a:t>
              </a:r>
            </a:p>
            <a:p>
              <a:pPr marL="533400" lvl="0" indent="-438150">
                <a:spcBef>
                  <a:spcPts val="600"/>
                </a:spcBef>
              </a:pP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	၃။ ဥပပီဠကကံ </a:t>
              </a:r>
            </a:p>
            <a:p>
              <a:pPr marL="533400" lvl="0" indent="-438150">
                <a:spcBef>
                  <a:spcPts val="600"/>
                </a:spcBef>
              </a:pP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	၄။ ဥပဃာတကကံ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91000" y="1143000"/>
            <a:ext cx="3962400" cy="2590800"/>
            <a:chOff x="4191000" y="1143000"/>
            <a:chExt cx="3962400" cy="2590800"/>
          </a:xfrm>
        </p:grpSpPr>
        <p:sp>
          <p:nvSpPr>
            <p:cNvPr id="18" name="Round Diagonal Corner Rectangle 17"/>
            <p:cNvSpPr/>
            <p:nvPr/>
          </p:nvSpPr>
          <p:spPr>
            <a:xfrm>
              <a:off x="4191000" y="1143000"/>
              <a:ext cx="3962400" cy="25908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06766" y="1219200"/>
              <a:ext cx="3946634" cy="250837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533400" lvl="0" indent="-438150"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အလွည့္က် အက်ိဳးေပးသည့္ကံ </a:t>
              </a:r>
              <a:endParaRPr lang="en-US" sz="22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lvl="0" indent="-438150"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(၄)မ်ိဳး</a:t>
              </a:r>
            </a:p>
            <a:p>
              <a:pPr marL="798513" lvl="0" indent="-346075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၁။ ဂရုကံ 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798513" lvl="0" indent="-346075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၂။ အာသႏၷကံ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798513" lvl="0" indent="-346075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၃။ အာစိဏၰကံံ</a:t>
              </a:r>
            </a:p>
            <a:p>
              <a:pPr marL="798513" lvl="0" indent="-346075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၄။ ကဋတၱာကံ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2400" y="3886200"/>
            <a:ext cx="3962400" cy="2590800"/>
            <a:chOff x="152400" y="3886200"/>
            <a:chExt cx="3962400" cy="2590800"/>
          </a:xfrm>
        </p:grpSpPr>
        <p:sp>
          <p:nvSpPr>
            <p:cNvPr id="21" name="Round Diagonal Corner Rectangle 20"/>
            <p:cNvSpPr/>
            <p:nvPr/>
          </p:nvSpPr>
          <p:spPr>
            <a:xfrm>
              <a:off x="152400" y="3886200"/>
              <a:ext cx="3962400" cy="25908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0999" y="3968621"/>
              <a:ext cx="3490289" cy="2508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6838" lvl="0" indent="-1588"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အက်ိဳးေပးရာကာလႏွင့္</a:t>
              </a:r>
              <a:r>
                <a:rPr lang="en-US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</a:p>
            <a:p>
              <a:pPr marL="96838" lvl="0" indent="-1588"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စပ္ေသာကံ (၄)မ်ိဳး</a:t>
              </a:r>
            </a:p>
            <a:p>
              <a:pPr marL="352425" lvl="0">
                <a:spcBef>
                  <a:spcPts val="600"/>
                </a:spcBef>
              </a:pP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၁။ ဒိ႒ဓမၼေ၀ဒနိယကံ</a:t>
              </a:r>
            </a:p>
            <a:p>
              <a:pPr marL="352425" lvl="0">
                <a:spcBef>
                  <a:spcPts val="600"/>
                </a:spcBef>
              </a:pP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၂။ ဥပပဇၨေ၀ဒနိယကံံ</a:t>
              </a:r>
            </a:p>
            <a:p>
              <a:pPr marL="352425" lvl="0">
                <a:spcBef>
                  <a:spcPts val="600"/>
                </a:spcBef>
              </a:pP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၃။ ပရာပရိယေ၀ဒနိယကံ</a:t>
              </a:r>
            </a:p>
            <a:p>
              <a:pPr marL="352425" lvl="0">
                <a:spcBef>
                  <a:spcPts val="600"/>
                </a:spcBef>
              </a:pP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၄။ အေဟာသိကံ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3886200"/>
            <a:ext cx="3962400" cy="2590800"/>
            <a:chOff x="4191000" y="3886200"/>
            <a:chExt cx="3962400" cy="2590800"/>
          </a:xfrm>
        </p:grpSpPr>
        <p:sp>
          <p:nvSpPr>
            <p:cNvPr id="24" name="Round Diagonal Corner Rectangle 23"/>
            <p:cNvSpPr/>
            <p:nvPr/>
          </p:nvSpPr>
          <p:spPr>
            <a:xfrm>
              <a:off x="4191000" y="3886200"/>
              <a:ext cx="3962400" cy="25908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43400" y="3989739"/>
              <a:ext cx="3810000" cy="224252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36000" tIns="36000" rIns="36000" bIns="36000" rtlCol="0">
              <a:spAutoFit/>
            </a:bodyPr>
            <a:lstStyle/>
            <a:p>
              <a:pPr marL="53340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အက်ိဳးေပးရာဘုံ (၄) မ်ိဳး</a:t>
              </a:r>
            </a:p>
            <a:p>
              <a:pPr marL="533400" indent="-180975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၁။ အပါယ္ (၄) ဘုံ</a:t>
              </a:r>
            </a:p>
            <a:p>
              <a:pPr marL="533400" indent="-180975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၂။ ကာမသုဂတိ (၇)ဘုံ</a:t>
              </a:r>
            </a:p>
            <a:p>
              <a:pPr marL="533400" indent="-180975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၃။ ရူပ (၁၆) ဘုံ</a:t>
              </a:r>
            </a:p>
            <a:p>
              <a:pPr marL="533400" indent="-180975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၄။ အရူပ (၄)ဘုံ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561843" y="2328861"/>
            <a:ext cx="3200781" cy="2919621"/>
            <a:chOff x="3031958" y="2877699"/>
            <a:chExt cx="2221772" cy="1929017"/>
          </a:xfrm>
        </p:grpSpPr>
        <p:sp>
          <p:nvSpPr>
            <p:cNvPr id="3" name="Rectangle 2"/>
            <p:cNvSpPr/>
            <p:nvPr/>
          </p:nvSpPr>
          <p:spPr>
            <a:xfrm>
              <a:off x="3031958" y="2887139"/>
              <a:ext cx="1066800" cy="904474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y-MM" sz="36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လုပ္</a:t>
              </a:r>
              <a:endParaRPr lang="en-SG" sz="3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186930" y="2877699"/>
              <a:ext cx="1066800" cy="904474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y-MM" sz="36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ျဖစ္</a:t>
              </a:r>
              <a:endParaRPr lang="en-SG" sz="36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186930" y="3902242"/>
              <a:ext cx="1066800" cy="904474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y-MM" sz="36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ေရာက္</a:t>
              </a:r>
              <a:endParaRPr lang="en-SG" sz="3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031958" y="3902242"/>
              <a:ext cx="1066800" cy="904474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y-MM" sz="36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ေပး</a:t>
              </a:r>
              <a:endParaRPr lang="en-SG" sz="3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48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ကိစၥကံ (၄) မ်ိဳး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ဇနကကံ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ပဋိသေႏၶအခါ၊ ပ၀တၱိအခါတုိ႔၌ အက်ိဳးကုိ ျဖစ္ေစတတ္ေသာ ကံ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ဥပတၳမ ၻကကံ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ေထာက္ပံ့ေပးသည့္ကံ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ဥပပီဠကကံ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ႏွိပ္စက္တတ္သည့္ကံ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29063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ဥပဃာတကကံ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အက်ဳိးမ်ားျပတ္သြားေစရန္ သတ္ျဖတ္တတ္ေသာကံ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43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96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914400" y="1219200"/>
            <a:ext cx="6705600" cy="914400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4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အက်ိဳးေပး</a:t>
            </a:r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ဇနက</a:t>
            </a:r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914400" y="2438400"/>
            <a:ext cx="6705600" cy="914400"/>
          </a:xfrm>
          <a:prstGeom prst="snip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၂။ သဘာ၀တူက </a:t>
            </a:r>
            <a:r>
              <a:rPr lang="en-US" sz="24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ေထာက္ပံ</a:t>
            </a:r>
            <a:r>
              <a:rPr lang="en-SG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့ ( </a:t>
            </a:r>
            <a:r>
              <a:rPr lang="en-SG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ဥပတၳမ</a:t>
            </a:r>
            <a:r>
              <a:rPr lang="en-SG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ၻက</a:t>
            </a:r>
            <a:r>
              <a:rPr lang="en-SG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sp>
        <p:nvSpPr>
          <p:cNvPr id="6" name="Snip Diagonal Corner Rectangle 5"/>
          <p:cNvSpPr/>
          <p:nvPr/>
        </p:nvSpPr>
        <p:spPr>
          <a:xfrm>
            <a:off x="914400" y="3657600"/>
            <a:ext cx="6705600" cy="914400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၃။ သဘာ၀မတူက </a:t>
            </a:r>
            <a:r>
              <a:rPr lang="en-US" sz="24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အဟန</a:t>
            </a:r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္႔</a:t>
            </a:r>
            <a:r>
              <a:rPr lang="en-US" sz="24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အတားလုပ</a:t>
            </a:r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 ( 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ဥပပီဠက</a:t>
            </a:r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sp>
        <p:nvSpPr>
          <p:cNvPr id="7" name="Snip Diagonal Corner Rectangle 6"/>
          <p:cNvSpPr/>
          <p:nvPr/>
        </p:nvSpPr>
        <p:spPr>
          <a:xfrm>
            <a:off x="914400" y="4953000"/>
            <a:ext cx="6705600" cy="914400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4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အင္အားေကာင္းက</a:t>
            </a:r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ျ</a:t>
            </a:r>
            <a:r>
              <a:rPr lang="en-US" sz="24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ဖတ္ေတာက</a:t>
            </a:r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 ( 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ဥပဃာတက</a:t>
            </a:r>
            <a:r>
              <a:rPr lang="en-US" sz="24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pic>
        <p:nvPicPr>
          <p:cNvPr id="8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8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ကံ၏သဘာ၀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48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အလွည့္က် အက်ိဳးေပးသည့္ကံ (၄)မ်ိဳး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ဂရုကံ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ဒုတိယဘ၀၌ အက်ိဳးေပးျမဲေသာကံ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အာသႏၷကံ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ေသခါနီးျဖစ္ေသာကံ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အာစိဏၰကံ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အျမဲျပဳလုပ္ေသာကံ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29063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ကဋတၱာက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ံ</a:t>
            </a: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ရံခါျပဳလုပ္ရုံမွ်ျဖစ္ေသာကံ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43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မေကာင္းသည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ဂရုကံ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(၅)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336" y="1019898"/>
            <a:ext cx="8200551" cy="540000"/>
            <a:chOff x="89336" y="1019898"/>
            <a:chExt cx="8200551" cy="540000"/>
          </a:xfrm>
        </p:grpSpPr>
        <p:sp>
          <p:nvSpPr>
            <p:cNvPr id="2" name="Rectangle 1"/>
            <p:cNvSpPr/>
            <p:nvPr/>
          </p:nvSpPr>
          <p:spPr>
            <a:xfrm>
              <a:off x="2580287" y="1019898"/>
              <a:ext cx="5709600" cy="54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အေမကုိသတ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  <p:sp>
          <p:nvSpPr>
            <p:cNvPr id="3" name="Snip and Round Single Corner Rectangle 2"/>
            <p:cNvSpPr/>
            <p:nvPr/>
          </p:nvSpPr>
          <p:spPr>
            <a:xfrm>
              <a:off x="89336" y="1053664"/>
              <a:ext cx="2506718" cy="50400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၁။ </a:t>
              </a:r>
              <a:r>
                <a:rPr lang="en-US" sz="2200" b="1" dirty="0" err="1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မာတုဃာတက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9336" y="2178664"/>
            <a:ext cx="8200552" cy="540000"/>
            <a:chOff x="89336" y="2178664"/>
            <a:chExt cx="8200552" cy="540000"/>
          </a:xfrm>
        </p:grpSpPr>
        <p:sp>
          <p:nvSpPr>
            <p:cNvPr id="13" name="Rectangle 12"/>
            <p:cNvSpPr/>
            <p:nvPr/>
          </p:nvSpPr>
          <p:spPr>
            <a:xfrm>
              <a:off x="2580288" y="2178664"/>
              <a:ext cx="5709600" cy="540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အေဖကုိသတ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  <p:sp>
          <p:nvSpPr>
            <p:cNvPr id="14" name="Snip and Round Single Corner Rectangle 13"/>
            <p:cNvSpPr/>
            <p:nvPr/>
          </p:nvSpPr>
          <p:spPr>
            <a:xfrm>
              <a:off x="89336" y="221243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၂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။ </a:t>
              </a:r>
              <a:r>
                <a:rPr lang="en-US" sz="2200" b="1" dirty="0" err="1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ပိတုဃာတက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336" y="3302813"/>
            <a:ext cx="8200552" cy="540851"/>
            <a:chOff x="89336" y="3302813"/>
            <a:chExt cx="8200552" cy="540851"/>
          </a:xfrm>
        </p:grpSpPr>
        <p:sp>
          <p:nvSpPr>
            <p:cNvPr id="15" name="Rectangle 14"/>
            <p:cNvSpPr/>
            <p:nvPr/>
          </p:nvSpPr>
          <p:spPr>
            <a:xfrm>
              <a:off x="2580288" y="3302813"/>
              <a:ext cx="5709600" cy="5400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ရဟ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ႏၱ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ာကုိသတ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  <p:sp>
          <p:nvSpPr>
            <p:cNvPr id="16" name="Snip and Round Single Corner Rectangle 15"/>
            <p:cNvSpPr/>
            <p:nvPr/>
          </p:nvSpPr>
          <p:spPr>
            <a:xfrm>
              <a:off x="89336" y="3339664"/>
              <a:ext cx="2506718" cy="504000"/>
            </a:xfrm>
            <a:prstGeom prst="snip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၃။ </a:t>
              </a:r>
              <a:r>
                <a:rPr lang="en-US" sz="2200" b="1" dirty="0" err="1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အရဟ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ႏၱ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9336" y="4464664"/>
            <a:ext cx="8213690" cy="540000"/>
            <a:chOff x="89336" y="4464664"/>
            <a:chExt cx="8213690" cy="540000"/>
          </a:xfrm>
        </p:grpSpPr>
        <p:sp>
          <p:nvSpPr>
            <p:cNvPr id="17" name="Rectangle 16"/>
            <p:cNvSpPr/>
            <p:nvPr/>
          </p:nvSpPr>
          <p:spPr>
            <a:xfrm>
              <a:off x="2593426" y="4464664"/>
              <a:ext cx="5709600" cy="54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ဘုရားရွင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္၏ ခႏၶ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ာကုိယ္ကုိ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ေသြးတည္ေအာင္လုပ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  <p:sp>
          <p:nvSpPr>
            <p:cNvPr id="18" name="Snip and Round Single Corner Rectangle 17"/>
            <p:cNvSpPr/>
            <p:nvPr/>
          </p:nvSpPr>
          <p:spPr>
            <a:xfrm>
              <a:off x="89336" y="449843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၄။ </a:t>
              </a:r>
              <a:r>
                <a:rPr lang="en-US" sz="2200" b="1" dirty="0" err="1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ေလာဟိတုပ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ၸါ</a:t>
              </a:r>
              <a:r>
                <a:rPr lang="en-US" sz="2200" b="1" dirty="0" err="1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ဒက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9336" y="5605034"/>
            <a:ext cx="8216318" cy="540000"/>
            <a:chOff x="89336" y="5605034"/>
            <a:chExt cx="8216318" cy="540000"/>
          </a:xfrm>
        </p:grpSpPr>
        <p:sp>
          <p:nvSpPr>
            <p:cNvPr id="19" name="Rectangle 18"/>
            <p:cNvSpPr/>
            <p:nvPr/>
          </p:nvSpPr>
          <p:spPr>
            <a:xfrm>
              <a:off x="2596054" y="5605034"/>
              <a:ext cx="5709600" cy="540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95250" lvl="0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သံဃာကြဲေအာင္လုပ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  <p:sp>
          <p:nvSpPr>
            <p:cNvPr id="20" name="Snip and Round Single Corner Rectangle 19"/>
            <p:cNvSpPr/>
            <p:nvPr/>
          </p:nvSpPr>
          <p:spPr>
            <a:xfrm>
              <a:off x="89336" y="563880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၅။ </a:t>
              </a:r>
              <a:r>
                <a:rPr lang="en-US" sz="2200" b="1" dirty="0" err="1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သံဃေဘဒက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4355" y="990600"/>
            <a:ext cx="7892845" cy="577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မယ္ေတာ္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မိနတ္သားကုိ ေက်းဇူးဆပ္လုိျခင္း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မိဘေက်းဇူးကုိ သတၱ၀ါတုိ႔အား နားလည္ေစလုိျခင္း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အဘိဓမၼာတရားေတာ္ကုိ အစ၊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အဆုံး တစ္ထုိင္တည္း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ေဟာလုိျခင္း</a:t>
            </a:r>
          </a:p>
          <a:p>
            <a:pPr marL="441325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အစ၊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အဆုံး တစ္ထုိင္တည္းေဟာမွ နာၾကားရေသာ တရားနာသူမ်ား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အက်ိဳးထူးရႏုိင္ျခင္း</a:t>
            </a:r>
          </a:p>
          <a:p>
            <a:pPr marL="450850" indent="-35560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အဘိဓမၼာတရားေတာ္၏ က်ယ္၀န္း၊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နက္နဲမႈကုိသိေစလုိျခင္း</a:t>
            </a:r>
          </a:p>
          <a:p>
            <a:pPr marL="450850" indent="-35560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လူတုိ႔သက္တမ္းအားျဖင့္ သုံးလၾကာေအာင္ေဟာမွ အဘိဓမၼာတရားေတာ္ ကုန္ႏုိင္ျခင္း စေသာအေၾကာင္းတုိ႔ေၾကာင့္ နတ္ျပည္တြင္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ေဟာရသည္။</a:t>
            </a:r>
          </a:p>
        </p:txBody>
      </p:sp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အဘိိဓမၼာတရားေတာ္ကုိ တာ၀တိ ံသာတြင္ေဟာရေၾကာင္း</a:t>
            </a:r>
          </a:p>
        </p:txBody>
      </p:sp>
    </p:spTree>
    <p:extLst>
      <p:ext uri="{BB962C8B-B14F-4D97-AF65-F5344CB8AC3E}">
        <p14:creationId xmlns:p14="http://schemas.microsoft.com/office/powerpoint/2010/main" val="54982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48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အက်ိဳးေပးရာကာလႏွင့္စပ္ေသာကံ (၄)မ်ိဳး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ဒိ႒ဓမၼေ၀ဒနိယကံ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6088" lvl="0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ယခုဘ၀တြင္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အက်ိဳးေပးေသာကံ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ဥပပဇၨေ၀ဒနိယကံ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ဒုတိယဘ၀တြင္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အက်ိဳးေပးေသာကံ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အပရာပရိယေ၀ဒနိယကံ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တတိယဘ၀မွစ၍ အေၾကာင္း တုိက္ဆုိင္က အက်ိဳးေပးမည့္ကံ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29063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အေဟာသိကံ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အေၾကာင္းခ်ိဳ႕တဲ့သည့္အတြက္ အက်ိဳးမေပး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ႏုိင္ေသာ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ကံ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43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137634" cy="385835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spcBef>
                <a:spcPts val="1200"/>
              </a:spcBef>
              <a:tabLst>
                <a:tab pos="287655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၀တၳဳသမၸဒါ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1200"/>
              </a:spcBef>
              <a:tabLst>
                <a:tab pos="2876550" algn="l"/>
              </a:tabLst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အနာဂါမ္၊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ရဟႏၱာဟူေသာ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အလွဴခံႏွင့္ျပည့္စုံျခင္း</a:t>
            </a:r>
          </a:p>
          <a:p>
            <a:pPr marL="442913" indent="-347663">
              <a:spcBef>
                <a:spcPts val="1200"/>
              </a:spcBef>
              <a:tabLst>
                <a:tab pos="287655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ေစတနာသမၸဒါ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1200"/>
              </a:spcBef>
              <a:tabLst>
                <a:tab pos="2876550" algn="l"/>
              </a:tabLst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ေစတနာထက္သန္ျခင္း</a:t>
            </a:r>
          </a:p>
          <a:p>
            <a:pPr marL="442913" indent="-347663">
              <a:spcBef>
                <a:spcPts val="1200"/>
              </a:spcBef>
              <a:tabLst>
                <a:tab pos="287655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ပစၥယသမၸဒါ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1200"/>
              </a:spcBef>
              <a:tabLst>
                <a:tab pos="2876550" algn="l"/>
              </a:tabLst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တရားသျဖင့္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ရွာေဖြရရွိေသာ လွဴဖြယ္ျဖစ္ျခင္း</a:t>
            </a:r>
          </a:p>
          <a:p>
            <a:pPr marL="442913" indent="-347663">
              <a:spcBef>
                <a:spcPts val="1200"/>
              </a:spcBef>
              <a:tabLst>
                <a:tab pos="287655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ဂုဏာတိေရကသမၸဒါ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1200"/>
              </a:spcBef>
              <a:tabLst>
                <a:tab pos="2876550" algn="l"/>
              </a:tabLst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အလွဴခံပုဂၢိဳလ္က နိေရာဓသမာပတ္မွ ထျပီးကာစျဖစ္ျခင္း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ဒိ႒ဓမၼေ၀ဒနိယကံ အက်ိဳးေပးႏုိင္ရန္ အဂၤါ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136634" y="5105400"/>
            <a:ext cx="8077200" cy="16764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12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12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အကုသုိလ္ကံ ဒိ႒ဓမၼအက်ိဳးေပးရာ၌ အက်ဴးလြန္ခံဖက္မွ အနာဂါမ္၊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ရဟႏၱာျဖစ္ျခင္း၊ နိေရာဓသမာပတ္မွထျခင္းႏွင့္ က်ဴးလြန္သည့္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ပုဂၢိဳလ္ဖက္မွ စိတ္ယုတ္မာရွိျခင္းတုိ႔တည္း။</a:t>
            </a:r>
          </a:p>
        </p:txBody>
      </p: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48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အက်ိဳးေပးရာဘုံ (၄) မ်ိဳး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အပါယ္ (၄) ဘုံ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အကုသုိလ္စိတ္ (၁၁) ပါး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(ဥဒၶစၥက အပါယ္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အက်ိဳးမေပး)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ကာမသုဂတိ (၇)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ဘုံ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ကာမကုသုိလ္စိတ္ (၈) ပါး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ရူပ (၁၆) ဘုံံ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ရူပကုသုိလ္စိတ္ (၅) ပါး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29063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အရူပ (၄)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ဘုံံ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အရူပကုသုိလ္စိတ္ (၄)ပါး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43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8600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28259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056806"/>
            <a:ext cx="8305800" cy="58127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ေကာင္းေသာ အက်ိဳး၏တည္ရာျဖစ္၍ ျပဳသင့္ျပဳထုိက္ေသာ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ေကာင္းမႈ ကုသုိလ္ျဖစ္ေၾကာင္း တရား (၁၀) ပါးကုိ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ပုညၾကိယာ၀တၳဳ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ဟုေခၚ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သည္။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endParaRPr lang="my-MM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ဒါန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သီလ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ဘာ၀နာ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အပစာယန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ေ၀ယ်ာ၀စၥ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ပတၱိဒါန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၇။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ပတၱာႏုေမာဒန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၈။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ဓမၼႆ၀န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၉။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ဓမၼေဒသနာ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၁၀။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ဒိ႒ိဇုကမၼ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</a:p>
        </p:txBody>
      </p: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3708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ဒါန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ဒါန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ေပးကမ္း၊ စြန္႔ၾကဲ၊ လွဴဒါန္းျခင္း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ပတၱိဒါန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မိမိကုသုိလ္ကုိ သူတစ္ပါးတုိ႔အား အမွ်ေပးေ၀ျခင္း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ပတၱာႏုေမာဒန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သူတစ္ပါးကုသုိလ္အမွ်ေပးသည္ကုိ သာဓုေခၚျခင္း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42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75832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သံဃႆ ေဒမ</a:t>
            </a:r>
          </a:p>
          <a:p>
            <a:pPr marL="442913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(ပစၥပၸန္၊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သံသရာ အက်ိဳးမ်ားေစရန္ သမုတိသံဃာႏွင့္ အရိယာသံဃာ မ်ားကုိ ရည္မွန္းကာ လွဴဒါန္းရမည္)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နိဗၺာနႆ ပစၥေယာ ေဟာတု</a:t>
            </a:r>
          </a:p>
          <a:p>
            <a:pPr marL="442913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(မိမိတုိ႔ျပဳလုပ္ေသာ ကုသုိလ္မ်ားသည္ ကိေလသာကင္းရာ နိဗၺာန္ကုိ</a:t>
            </a:r>
          </a:p>
          <a:p>
            <a:pPr marL="442913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ရျခင္း၏ အေၾကာင္းျဖစ္ပါေစဟု ရည္မွန္းကာ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လွဴဒါန္းရမည္)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ဒါနျပဳနည္း</a:t>
            </a:r>
          </a:p>
        </p:txBody>
      </p: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076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လွဴ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နည္း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(၅)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47800" y="971550"/>
            <a:ext cx="6400800" cy="97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ရုိေသစြာလ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ွဴ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057400"/>
            <a:ext cx="6400800" cy="97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စိတ္ပါလက္ပါလ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ွဴ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47800" y="3143250"/>
            <a:ext cx="6400800" cy="97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ကုိယ္တုိင္လ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ွဴ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47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590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3657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4248150"/>
            <a:ext cx="6400800" cy="97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လႊစ္ပစ္သလုိမလ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ွဴရ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4724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447800" y="5347200"/>
            <a:ext cx="6400800" cy="97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ကံအက်ိဳးေမ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ွ်ာ္၍လွဴ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4973" y="5867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497019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တိရစၦာန္ကုိ လွဴက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ဘ၀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တစ္ရာ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သီလမဲ့သူကုိ လွဴက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ဘ၀ တစ္ေထာင္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သီလရွိသူကုိ လွဴက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ဘ၀ တစ္သိန္း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စ်ာန္ရသူကုိ လွဴက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ဘ၀ ကုေဋတစ္သိန္း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-၁၂။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အရိယာပုဂၢိဳလ္ (၈) ေယာက္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၁၃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 ပေစၥကဗုဒၶါ ႏွင့္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၁၄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 ဘုရားရွင္ကုိ လွဴက 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အလွဴခံပုဂၢိဳလ္ (၁၄) မ်ိဳးႏွင့္ လွဴရက်ိဳး</a:t>
            </a:r>
          </a:p>
        </p:txBody>
      </p:sp>
      <p:sp>
        <p:nvSpPr>
          <p:cNvPr id="2" name="Rectangle 1"/>
          <p:cNvSpPr/>
          <p:nvPr/>
        </p:nvSpPr>
        <p:spPr>
          <a:xfrm>
            <a:off x="4648200" y="4600576"/>
            <a:ext cx="2689225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ဘ၀ အသေခ်ၤ၊ အနႏၱ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038600" y="4191000"/>
            <a:ext cx="609600" cy="1480227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184002"/>
            <a:ext cx="8305800" cy="407379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/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(၇၅ ႏွစ္ျဖင့္တြက္)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lvl="0"/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ေရွ႕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ျဖစ္ေသာ ေစတနာေၾကာင့္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ေမြးသည္မွ ၂၅ ႏွစ္အတြင္း အက်ိဳးရႏုိင္</a:t>
            </a:r>
          </a:p>
          <a:p>
            <a:pPr marL="442913" indent="-347663"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အလယ္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ေစတနာေၾကာင့္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အသက္ ၂၆ ႏွစ္မွ ၅၀ အတြင္း အက်ိဳး ရႏုိင္</a:t>
            </a:r>
          </a:p>
          <a:p>
            <a:pPr marL="442913" indent="-347663"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ေနာက္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ေစတနာေၾကာင့္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အသက္ ၅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မွ ၇၅ ႏွစ္အတြင္း အက်ိဳးရႏိုင္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အလွဴ၏အက်ိဳးကုိ အသက္ျဖင့္တြက္ျခင္း</a:t>
            </a: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4355" y="1124744"/>
            <a:ext cx="789284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၀ိနည္း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(စည္းကမ္း)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သုတၱန္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(နည္းလမ္း)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အဘိဓမၼာ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 အစြမ္း)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136634" y="4800600"/>
            <a:ext cx="8077200" cy="20574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ဗုဒၶတရားေတာ္သ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ည္ ဓမၼ၊ ၀ိနယ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အားျဖင့္၂ မ်ိဳးရွိရာတြင္ ဓမၼသည္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သုတၱန္ဓမၼ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ႏွ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င့္ အဘိဓမၼာဓမၼ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ဟု ၂ မ်ိဳးျပား ျပန္ေသာေၾကာင့္ ပိဋက သုံးပုံျဖစ္လာသည္။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ပိဋက သုံးပုံ</a:t>
            </a:r>
          </a:p>
        </p:txBody>
      </p:sp>
    </p:spTree>
    <p:extLst>
      <p:ext uri="{BB962C8B-B14F-4D97-AF65-F5344CB8AC3E}">
        <p14:creationId xmlns:p14="http://schemas.microsoft.com/office/powerpoint/2010/main" val="54982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580119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ေသရည္ ေသရက္အလွဴ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ပြဲလမ္းသဘင္အလွဴ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မိန္းမအလွဴ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သားေဖါက္ရန္ ႏြားလားအလွဴ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ရာဂပြားရန္ ပန္းခ်ီးေဆးေရးအလွဴ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လက္နက္အလွဴ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၇။ အဆိပ္အလွဴ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၈။ သံေျခခ်င္းအလွဴ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၉။ ၾကက္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၀က္ အလွဴ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၁၀။ လိမ္ညာမႈကုိျဖစ္ေစသည့္ ခ်ိန္ခြင္စသည္အလွဴ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မလွဴသင့္ေသာဒါန (သုိ႔) အပါယ္လားေၾကာင္း ဒါန</a:t>
            </a: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3708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သီလ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သီလ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 ပါးစေသာ ေရွာင္သီလ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အပစာယန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ရိုေသေလးစားမႈ၊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နားလည္ေပးႏုိင္မႈ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ေ၀ယ်ာ၀စၥ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သူတစ္ပါးကုိ ကူညီ၊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လုပ္ကုိင္ေပးမႈ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1101164"/>
            <a:ext cx="4572000" cy="43661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ၽြ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းေမြးမပ်က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ေဆာင္ရြက္စီမံ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ေမြခံထုိက္ေစ</a:t>
            </a: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လွဴမွ်ေ၀၍၊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ေစာင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ေလမ်ိဳး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ႏြယ္၊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၀တ္ငါးသြယ္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က်င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ဖြယ္သားတုိ႔တာ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သားသမီးက်င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့္၀တ္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066800"/>
            <a:ext cx="8077200" cy="530490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မိဘထက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သာေသာ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သမီး</a:t>
            </a: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မိဘထက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လူမႈေရး၊စီးပြားေရး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ပညာေရးအျပင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ဘာသာေရးမ်ားကုိပ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ါ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စိတ္ပါ၀င္စားလ်က္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အားတက္သေရာလုပ္ကာ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ေအာင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မင္ေနသူ</a:t>
            </a: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ႏွင့္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တန္းတူ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သမီး</a:t>
            </a: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ေအာက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ယုတ္ေသာ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သား၊သမီး</a:t>
            </a:r>
            <a:endParaRPr lang="en-US" sz="2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မွတ္ခ်က</a:t>
            </a: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 ။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မိဘမ်ားလည္း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သမီးထက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သာေသာ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</a:t>
            </a:r>
            <a:endParaRPr lang="en-US" sz="2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သားသမီး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ႏွင့္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တန္းတူ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</a:t>
            </a:r>
            <a:endParaRPr lang="en-US" sz="2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သမီးေအာက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ယုတ္ေသာ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ဟု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(၃)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မ်ိဳးရွိသည္ပင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သား၊သမီး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(၃)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44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1219200"/>
            <a:ext cx="4899660" cy="441235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မေကာင္းျမစ္တား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ေကာင္းရာညႊန္လတ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အတတ္သင္ေစ</a:t>
            </a: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ေပးေ၀ႏွ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ီးရင္း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ထိမ္းျမားျခင္းလ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ွ်င္၊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၀တ္ငါးအင္၊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ဖခင္မယ္တုိ႔တာ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မိဘက်င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့္၀တ္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1258607"/>
            <a:ext cx="3962400" cy="441235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ညီညာထၾက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ြ၊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ဆုံးမနာယူ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လာမူၾကိဳဆီး</a:t>
            </a: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ထံနီးလုပ္ေက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ၽြး၊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သင္ေတြးအံရြတ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တပည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့္၀တ္၊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မခ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ၽြ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တ္ငါးခုသာ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တပည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က်င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့္၀တ္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1258607"/>
            <a:ext cx="3810000" cy="441235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အတတ္လည္းသင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ပဲ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့ျ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ပင္ဆုံးမ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သိပၸမခ်န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ေဘးရန္ဆီးကာ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ရာအပ္ပုိ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႔၊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ဆရာတုိ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႔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က်င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ဖုိ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႔ ၀တ္ငါးျဖာ။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ဆရာက်င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့္၀တ္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1258607"/>
            <a:ext cx="838200" cy="505868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T	</a:t>
            </a:r>
            <a:endParaRPr lang="en-US" sz="2800" b="1" dirty="0">
              <a:solidFill>
                <a:srgbClr val="000099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E	</a:t>
            </a:r>
            <a:endParaRPr lang="en-US" sz="2800" b="1" dirty="0">
              <a:solidFill>
                <a:srgbClr val="660066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A	</a:t>
            </a:r>
            <a:endParaRPr lang="en-US" sz="2800" b="1" dirty="0">
              <a:solidFill>
                <a:srgbClr val="0066FF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C	</a:t>
            </a:r>
            <a:endParaRPr lang="en-US" sz="2800" b="1" dirty="0">
              <a:solidFill>
                <a:srgbClr val="0000CC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H	</a:t>
            </a:r>
            <a:endParaRPr lang="en-US" sz="2800" b="1" dirty="0">
              <a:solidFill>
                <a:srgbClr val="008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E	</a:t>
            </a:r>
            <a:endParaRPr lang="en-US" sz="2800" b="1" dirty="0">
              <a:solidFill>
                <a:srgbClr val="80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R	</a:t>
            </a:r>
            <a:endParaRPr lang="my-MM" sz="2800" b="1" dirty="0">
              <a:solidFill>
                <a:srgbClr val="C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Teacher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65917"/>
            <a:ext cx="3810000" cy="505868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Teaching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660066"/>
                </a:solidFill>
                <a:latin typeface="Zawgyi-One" pitchFamily="34" charset="0"/>
                <a:cs typeface="Zawgyi-One" pitchFamily="34" charset="0"/>
              </a:rPr>
              <a:t>Education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Active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Clever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008000"/>
                </a:solidFill>
                <a:latin typeface="Zawgyi-One" pitchFamily="34" charset="0"/>
                <a:cs typeface="Zawgyi-One" pitchFamily="34" charset="0"/>
              </a:rPr>
              <a:t>Honest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800000"/>
                </a:solidFill>
                <a:latin typeface="Zawgyi-One" pitchFamily="34" charset="0"/>
                <a:cs typeface="Zawgyi-One" pitchFamily="34" charset="0"/>
              </a:rPr>
              <a:t>Expert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Research minded</a:t>
            </a:r>
            <a:endParaRPr lang="my-MM" sz="2800" b="1" dirty="0">
              <a:solidFill>
                <a:srgbClr val="C00000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81367"/>
            <a:ext cx="838200" cy="650523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T	</a:t>
            </a:r>
            <a:endParaRPr lang="en-US" sz="2800" b="1" dirty="0">
              <a:solidFill>
                <a:srgbClr val="000099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R	</a:t>
            </a:r>
            <a:endParaRPr lang="en-US" sz="2800" b="1" dirty="0">
              <a:solidFill>
                <a:srgbClr val="660066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E	</a:t>
            </a:r>
            <a:endParaRPr lang="en-US" sz="2800" b="1" dirty="0">
              <a:solidFill>
                <a:srgbClr val="0066FF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A	</a:t>
            </a:r>
            <a:endParaRPr lang="en-US" sz="2800" b="1" dirty="0">
              <a:solidFill>
                <a:srgbClr val="0000CC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T	</a:t>
            </a:r>
            <a:endParaRPr lang="en-US" sz="2800" b="1" dirty="0">
              <a:solidFill>
                <a:srgbClr val="008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M	</a:t>
            </a:r>
            <a:endParaRPr lang="en-US" sz="2800" b="1" dirty="0">
              <a:solidFill>
                <a:srgbClr val="80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E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N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T	</a:t>
            </a:r>
            <a:endParaRPr lang="my-MM" sz="2800" b="1" dirty="0">
              <a:solidFill>
                <a:srgbClr val="C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-3428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Treatment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580117"/>
            <a:ext cx="3810000" cy="650523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Treasure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660066"/>
                </a:solidFill>
                <a:latin typeface="Zawgyi-One" pitchFamily="34" charset="0"/>
                <a:cs typeface="Zawgyi-One" pitchFamily="34" charset="0"/>
              </a:rPr>
              <a:t>Research minded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Education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Active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008000"/>
                </a:solidFill>
                <a:latin typeface="Zawgyi-One" pitchFamily="34" charset="0"/>
                <a:cs typeface="Zawgyi-One" pitchFamily="34" charset="0"/>
              </a:rPr>
              <a:t>Treatment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800000"/>
                </a:solidFill>
                <a:latin typeface="Zawgyi-One" pitchFamily="34" charset="0"/>
                <a:cs typeface="Zawgyi-One" pitchFamily="34" charset="0"/>
              </a:rPr>
              <a:t>Mutual respect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= </a:t>
            </a:r>
            <a:r>
              <a:rPr lang="en-US" sz="28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Expert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	= Non-stop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	= Tolerance</a:t>
            </a:r>
            <a:endParaRPr lang="my-MM" sz="2800" b="1" dirty="0">
              <a:solidFill>
                <a:srgbClr val="C00000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1447800"/>
            <a:ext cx="3276600" cy="378141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မထီမဲ့ကင္း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အပ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္ႏွ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င္းဥစၥာ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မိစ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ၦ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ာမမွား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၀တ္စားဆင္ယင္၊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မတ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္ႏ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ုိးၾကင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ငါးအင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လင္က်င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လင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က်င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့္၀တ္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0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355" y="1066800"/>
            <a:ext cx="7892845" cy="503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ခက္ခဲ နက္နဲသည့္ ပရမတၳတရားမ်ားကုိ သိခြင့္ရျခင္း</a:t>
            </a:r>
          </a:p>
          <a:p>
            <a:pPr marL="441325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ဗုဒၶ၀ါဒကုိ အျပည့္အစုံ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နားလည္လာျခင္း</a:t>
            </a:r>
          </a:p>
          <a:p>
            <a:pPr marL="441325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ကုသုိလ္ အကုသုိလ္တုိ႔၏ သေဘာကုိျပည့္စုံစြာ နားလည္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သေဘာေပါက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္၍ မိမိဘ၀ကုိပုိင္ႏုိင္စြာ အသုံးခ်ႏုိင္ျခင္း</a:t>
            </a:r>
          </a:p>
          <a:p>
            <a:pPr marL="441325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ခႏၶာငါးပါးအေၾကာင္းကုိ အျပည့္အစုံ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နားလည္ျပီး ခႏၶာဉာဏ္ေရာက္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တရားအားထုတ္ရာ၌ မ်ားစြာေက်းဇူးျပဳျခင္း</a:t>
            </a:r>
          </a:p>
          <a:p>
            <a:pPr marL="441325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အျမင့္ျမတ္ဆုံး ပညာပါရမီ ကုသုိလ္ရရွိ၍ မဂ္ဉာဏ္ ဖုိလ္ဉာဏ္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နိဗၺာန္ကုိ လွ်င္ျမန္စြာမ်က္ေမွာက္ျပဳႏုိင္ျခင္း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အဘိဓမၼာ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သင္ရသည့္အတြက္ ရႏုိင္သည့္အက်ိဳးမ်ား</a:t>
            </a:r>
          </a:p>
        </p:txBody>
      </p:sp>
    </p:spTree>
    <p:extLst>
      <p:ext uri="{BB962C8B-B14F-4D97-AF65-F5344CB8AC3E}">
        <p14:creationId xmlns:p14="http://schemas.microsoft.com/office/powerpoint/2010/main" val="54982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1397106"/>
            <a:ext cx="3657600" cy="43661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အိမ္တြင္းမႈလုပ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သိမ္းထုပ္ေသခ်ာ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မိစ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ၦ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ာၾကင္ေရွာင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ေလ်ာ္ေအာင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ဖန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္႔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ခ်ိ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ပ်င္းရိမမူ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၀တ္ငါးဆူ၊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အိမ္သူ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က်င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အပ္စြာ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မယားက်င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့္၀တ္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09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1258607"/>
            <a:ext cx="3810000" cy="43661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ေပးကမ္းခ်ီးျမွင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ကုိယ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္ႏွင့္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ယွဥ္ထား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စီးပြားေဆာင္ရြက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ႏႈတ္ျ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မြက္ခ်ိဳသာ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သစၥာမွန္ေစ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၀တ္ငါးေထြ၊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က်င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မိတ္သဟာ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မိတ္ေဆြက်င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့္၀တ္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645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1219200"/>
            <a:ext cx="3581400" cy="499712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မေကာင္းျမစ္တာ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ေကာင္းရာညႊန္လစ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အသစ္ေဟာၾကဴး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နာဖူးထပ္မံ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နတ္ထံတင္ရာ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ေမတၱာလည္းျပ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ဳ၊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ရဟန္းမ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ႈ၊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ေျခာက္ခု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လြန္ေသခ်ာ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ရဟန္းက်င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့္၀တ္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229254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သုဘ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သုခ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အတၱ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နိစၥ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ဘ၀ေနထုိင္နည္း</a:t>
            </a: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12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ဘာ၀နာ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ဘာ၀နာ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သမထ၊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၀ိပႆနာ ဘာ၀နာ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ဓမၼႆ၀န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တရားေတာ္ကုိ နာယူျခင္း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ဓမၼေဒသနာ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တရားေဆြးေႏြးျခင္း၊ တရားေဟာၾကားျခင္း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2578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ဒိ႒ိဇုကမၼ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ကံကုိသာယုံၾကည္၍ ေျဖာင့္မတ္ေသာအယူရွိျခင္း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1059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FB6FA3-0FDA-4148-986D-10EC3AE6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4800"/>
            <a:ext cx="8026400" cy="632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9200519"/>
      </p:ext>
    </p:extLst>
  </p:cSld>
  <p:clrMapOvr>
    <a:masterClrMapping/>
  </p:clrMapOvr>
  <p:transition spd="slow">
    <p:push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A66EF5-A776-4A96-804B-ED3B166BE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7877908" cy="624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820263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76602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ကမၼႏ ၱရာယ္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ပဥၥာနႏၱရိယကံႏွင့္ ဘိကၡဳနီမ၌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က်ဴးလြန္မႈ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ကိေလသႏ ၱရယ္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နိယတ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မိစၦာဒိ႒ိ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၀ိပါကႏၱရာယ္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အဟိတ္၊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ဒြိဟိတ္ ပဋိသေႏၶ၀ိပါက္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အရိယူပ၀ါဒႏၱရာယ္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ယုတ္မာေသာစိတ္ျဖင့္ အရိယာကုိ ျပစ္မွားျခင္း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အာဏာ၀ီတိကၠမႏၱရာယ္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သိကၡာပုဒ္ပညတ္ကုိ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က်ဴးလြန္ျခင္း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အႏၱရာယ္ (၅) မ်ိဳး</a:t>
            </a: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/>
          <p:nvPr/>
        </p:nvCxnSpPr>
        <p:spPr>
          <a:xfrm>
            <a:off x="533400" y="800100"/>
            <a:ext cx="0" cy="5328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တရားမရႏုိင္ေသာ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ပုဂၢိဳလ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(၆)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1319976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38200" y="929148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indent="-21526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ဂဏန္း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= 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ငါသိ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ငါတတ္ဟု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လက္မေထာင္သူ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8200" y="1900566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indent="-21526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ပုတ္သင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=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စီစစ္ေ၀ဘန္ျ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ခင္းမရွိဘဲ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အလြယ္တကူ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လက္ခံသူ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35742" y="2905838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533400" indent="-53340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ပဲျပားပင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=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စဥ္းစားဉာဏ္မရွိဘဲ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သာသည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ဘက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လုိက္သူ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8200" y="3897954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876550" indent="-28765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ေခြးအ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=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ပါးစပ္က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ရြတ္ေသာ္လည္း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အဓိပ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ၸါ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ယ္မသိသူ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8200" y="4850419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1801813" indent="-1801813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ႏြ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ားသုိး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=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စဥ္းစားေ၀ဘန္ျ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ခင္းမရွိဘဲ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အျပစ္တင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ရႈတ္ခ်သူ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38200" y="5834502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595563" indent="-2595563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၆။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လိပ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=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မိမိအယူသာ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အမွန္ဟုယူသူ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33400" y="23622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3400" y="33528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3400" y="4324468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3400" y="5315068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3400" y="6137502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ဥပသကာျဖစ္ေၾကာင္း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(၅)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600" y="1019898"/>
            <a:ext cx="5709600" cy="8719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သရဏဂုံတည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77000" y="2178664"/>
            <a:ext cx="5709600" cy="8719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ငါးပါးသီလျမဲျခင္း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68970" y="3302813"/>
            <a:ext cx="5709600" cy="87196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သဒ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ၶါ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တရားရွိျခင္း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68970" y="4464664"/>
            <a:ext cx="5709600" cy="8719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စာဂ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စြန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္႔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ေပးကမ္းတတ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68970" y="5605034"/>
            <a:ext cx="5709600" cy="87196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95250" lvl="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ႏွင့္ျ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စုံျခင္း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0555" y="914400"/>
            <a:ext cx="7892845" cy="502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သာလြန္ထူးျခားေသာ သဘာ၀တရားကုိ အဘိဓမၼာဟုေခၚသည္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အဘိ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သာလြန္ထူးျခားေသာ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။ ဓမၼ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သဘာ၀)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အဘိဓမၼာသည္ </a:t>
            </a:r>
          </a:p>
          <a:p>
            <a:pPr marL="990600" lvl="1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စိတ္</a:t>
            </a:r>
          </a:p>
          <a:p>
            <a:pPr marL="990600" lvl="1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ေစတသိက္</a:t>
            </a:r>
          </a:p>
          <a:p>
            <a:pPr marL="990600" lvl="1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ရုပ္</a:t>
            </a:r>
          </a:p>
          <a:p>
            <a:pPr marL="990600" lvl="1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နိဗၺာန္</a:t>
            </a:r>
          </a:p>
          <a:p>
            <a:pPr marL="990600" lvl="1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ပညတ္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0" y="4192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အဘိဓမၼာတရား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95600" y="3441700"/>
            <a:ext cx="1698957" cy="2501900"/>
            <a:chOff x="2895600" y="3441700"/>
            <a:chExt cx="1698957" cy="2501900"/>
          </a:xfrm>
        </p:grpSpPr>
        <p:sp>
          <p:nvSpPr>
            <p:cNvPr id="7" name="Right Brace 6"/>
            <p:cNvSpPr/>
            <p:nvPr/>
          </p:nvSpPr>
          <p:spPr>
            <a:xfrm>
              <a:off x="2895600" y="3441700"/>
              <a:ext cx="609600" cy="2501900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36254" y="4495800"/>
              <a:ext cx="105830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(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၅) 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မ်ိဳး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10314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စရုိက္ (၆) ပါး</a:t>
            </a:r>
          </a:p>
        </p:txBody>
      </p:sp>
      <p:sp>
        <p:nvSpPr>
          <p:cNvPr id="24" name="Snip and Round Single Corner Rectangle 23"/>
          <p:cNvSpPr/>
          <p:nvPr/>
        </p:nvSpPr>
        <p:spPr>
          <a:xfrm>
            <a:off x="1676400" y="1067546"/>
            <a:ext cx="4939864" cy="7112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၁။ ရာဂစရုိက္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7" name="Snip and Round Single Corner Rectangle 26"/>
          <p:cNvSpPr/>
          <p:nvPr/>
        </p:nvSpPr>
        <p:spPr>
          <a:xfrm>
            <a:off x="1676400" y="2028848"/>
            <a:ext cx="4939864" cy="711200"/>
          </a:xfrm>
          <a:prstGeom prst="snip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၂။ ေဒါသစရုိက္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0" name="Snip and Round Single Corner Rectangle 29"/>
          <p:cNvSpPr/>
          <p:nvPr/>
        </p:nvSpPr>
        <p:spPr>
          <a:xfrm>
            <a:off x="1676400" y="2947601"/>
            <a:ext cx="4939864" cy="711200"/>
          </a:xfrm>
          <a:prstGeom prst="snip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၃။ ေမာဟစရုိက္</a:t>
            </a:r>
          </a:p>
        </p:txBody>
      </p:sp>
      <p:sp>
        <p:nvSpPr>
          <p:cNvPr id="33" name="Snip and Round Single Corner Rectangle 32"/>
          <p:cNvSpPr/>
          <p:nvPr/>
        </p:nvSpPr>
        <p:spPr>
          <a:xfrm>
            <a:off x="1676400" y="3857648"/>
            <a:ext cx="4939864" cy="711200"/>
          </a:xfrm>
          <a:prstGeom prst="snip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၄။ သဒၶါစရုိက္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6" name="Snip and Round Single Corner Rectangle 35"/>
          <p:cNvSpPr/>
          <p:nvPr/>
        </p:nvSpPr>
        <p:spPr>
          <a:xfrm>
            <a:off x="1676400" y="4772048"/>
            <a:ext cx="4939864" cy="711200"/>
          </a:xfrm>
          <a:prstGeom prst="snip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၅။ ဗုဒၶိ (ပညာ) စရုိက္</a:t>
            </a:r>
          </a:p>
        </p:txBody>
      </p:sp>
      <p:sp>
        <p:nvSpPr>
          <p:cNvPr id="39" name="Snip and Round Single Corner Rectangle 38"/>
          <p:cNvSpPr/>
          <p:nvPr/>
        </p:nvSpPr>
        <p:spPr>
          <a:xfrm>
            <a:off x="1676400" y="5686448"/>
            <a:ext cx="4939864" cy="711200"/>
          </a:xfrm>
          <a:prstGeom prst="snip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၆။ ၀ိတက္စရုိက္</a:t>
            </a: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စရုိက္ႏွင့္ ကမၼ႒ာန္း တြဲစပ္ပုံ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9336" y="1019898"/>
            <a:ext cx="8200551" cy="762000"/>
            <a:chOff x="89336" y="1019898"/>
            <a:chExt cx="8200551" cy="540000"/>
          </a:xfrm>
        </p:grpSpPr>
        <p:sp>
          <p:nvSpPr>
            <p:cNvPr id="8" name="Rectangle 7"/>
            <p:cNvSpPr/>
            <p:nvPr/>
          </p:nvSpPr>
          <p:spPr>
            <a:xfrm>
              <a:off x="2580287" y="1019898"/>
              <a:ext cx="5709600" cy="54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533400" indent="-438150">
                <a:lnSpc>
                  <a:spcPct val="150000"/>
                </a:lnSpc>
                <a:spcBef>
                  <a:spcPts val="600"/>
                </a:spcBef>
                <a:tabLst>
                  <a:tab pos="2333625" algn="l"/>
                </a:tabLst>
              </a:pP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အသုဘ ၁၀ ပါး၊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ကာယဂတာသတိ</a:t>
              </a:r>
            </a:p>
          </p:txBody>
        </p:sp>
        <p:sp>
          <p:nvSpPr>
            <p:cNvPr id="9" name="Snip and Round Single Corner Rectangle 8"/>
            <p:cNvSpPr/>
            <p:nvPr/>
          </p:nvSpPr>
          <p:spPr>
            <a:xfrm>
              <a:off x="89336" y="1053664"/>
              <a:ext cx="2506718" cy="50400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၁။ ရာဂစရုိက္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9336" y="1981200"/>
            <a:ext cx="8200552" cy="762000"/>
            <a:chOff x="89336" y="2178664"/>
            <a:chExt cx="8200552" cy="540000"/>
          </a:xfrm>
        </p:grpSpPr>
        <p:sp>
          <p:nvSpPr>
            <p:cNvPr id="11" name="Rectangle 10"/>
            <p:cNvSpPr/>
            <p:nvPr/>
          </p:nvSpPr>
          <p:spPr>
            <a:xfrm>
              <a:off x="2580288" y="2178664"/>
              <a:ext cx="5709600" cy="540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0963" indent="14288">
                <a:spcBef>
                  <a:spcPts val="600"/>
                </a:spcBef>
                <a:tabLst>
                  <a:tab pos="80963" algn="l"/>
                </a:tabLst>
              </a:pP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အပၸမညာ ၄ ပါး၊ နီလ၊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ပီတ</a:t>
              </a:r>
              <a:r>
                <a:rPr lang="en-US" sz="2200" b="1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၊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ေလာဟိတ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၊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ၾသဒါတ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ကသုိဏ္း</a:t>
              </a:r>
            </a:p>
          </p:txBody>
        </p:sp>
        <p:sp>
          <p:nvSpPr>
            <p:cNvPr id="12" name="Snip and Round Single Corner Rectangle 11"/>
            <p:cNvSpPr/>
            <p:nvPr/>
          </p:nvSpPr>
          <p:spPr>
            <a:xfrm>
              <a:off x="89336" y="221243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၂။ ေဒါသစရုိက္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336" y="2895600"/>
            <a:ext cx="8200552" cy="763201"/>
            <a:chOff x="89336" y="3302813"/>
            <a:chExt cx="8200552" cy="540851"/>
          </a:xfrm>
        </p:grpSpPr>
        <p:sp>
          <p:nvSpPr>
            <p:cNvPr id="14" name="Rectangle 13"/>
            <p:cNvSpPr/>
            <p:nvPr/>
          </p:nvSpPr>
          <p:spPr>
            <a:xfrm>
              <a:off x="2580288" y="3302813"/>
              <a:ext cx="5709600" cy="5400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အာနာပါနႆတိ</a:t>
              </a:r>
            </a:p>
          </p:txBody>
        </p:sp>
        <p:sp>
          <p:nvSpPr>
            <p:cNvPr id="15" name="Snip and Round Single Corner Rectangle 14"/>
            <p:cNvSpPr/>
            <p:nvPr/>
          </p:nvSpPr>
          <p:spPr>
            <a:xfrm>
              <a:off x="89336" y="3339664"/>
              <a:ext cx="2506718" cy="504000"/>
            </a:xfrm>
            <a:prstGeom prst="snip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၃။ ေမာဟ၊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၀ိတက္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9336" y="3810000"/>
            <a:ext cx="8213690" cy="762000"/>
            <a:chOff x="89336" y="4464664"/>
            <a:chExt cx="8213690" cy="540000"/>
          </a:xfrm>
        </p:grpSpPr>
        <p:sp>
          <p:nvSpPr>
            <p:cNvPr id="17" name="Rectangle 16"/>
            <p:cNvSpPr/>
            <p:nvPr/>
          </p:nvSpPr>
          <p:spPr>
            <a:xfrm>
              <a:off x="2593426" y="4464664"/>
              <a:ext cx="5709600" cy="54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ဗုဒၶါ၊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ဓမၼာ၊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သံဃာ၊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သီလာ၊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စာဂါ၊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ေဒ၀တာႏုႆတိ</a:t>
              </a:r>
            </a:p>
          </p:txBody>
        </p:sp>
        <p:sp>
          <p:nvSpPr>
            <p:cNvPr id="18" name="Snip and Round Single Corner Rectangle 17"/>
            <p:cNvSpPr/>
            <p:nvPr/>
          </p:nvSpPr>
          <p:spPr>
            <a:xfrm>
              <a:off x="89336" y="449843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၄။ သဒၶါစရုိက္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9336" y="4724400"/>
            <a:ext cx="8216318" cy="762000"/>
            <a:chOff x="89336" y="5605034"/>
            <a:chExt cx="8216318" cy="540000"/>
          </a:xfrm>
        </p:grpSpPr>
        <p:sp>
          <p:nvSpPr>
            <p:cNvPr id="20" name="Rectangle 19"/>
            <p:cNvSpPr/>
            <p:nvPr/>
          </p:nvSpPr>
          <p:spPr>
            <a:xfrm>
              <a:off x="2596054" y="5605034"/>
              <a:ext cx="5709600" cy="540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80963" indent="14288">
                <a:spcBef>
                  <a:spcPts val="600"/>
                </a:spcBef>
                <a:tabLst>
                  <a:tab pos="80963" algn="l"/>
                </a:tabLst>
              </a:pP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မရဏာ၊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ဥပသမာ၊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အာဟာေရပဋိကူလသညာ၊</a:t>
              </a:r>
              <a:r>
                <a:rPr lang="en-US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စတုဓာတု၀၀တၳာန္</a:t>
              </a:r>
            </a:p>
          </p:txBody>
        </p:sp>
        <p:sp>
          <p:nvSpPr>
            <p:cNvPr id="21" name="Snip and Round Single Corner Rectangle 20"/>
            <p:cNvSpPr/>
            <p:nvPr/>
          </p:nvSpPr>
          <p:spPr>
            <a:xfrm>
              <a:off x="89336" y="563880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၅။ ဗုဒၶိစရုိက္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9336" y="5638800"/>
            <a:ext cx="8216318" cy="762000"/>
            <a:chOff x="89336" y="5605034"/>
            <a:chExt cx="8216318" cy="540000"/>
          </a:xfrm>
        </p:grpSpPr>
        <p:sp>
          <p:nvSpPr>
            <p:cNvPr id="23" name="Rectangle 22"/>
            <p:cNvSpPr/>
            <p:nvPr/>
          </p:nvSpPr>
          <p:spPr>
            <a:xfrm>
              <a:off x="2596054" y="5605034"/>
              <a:ext cx="5709600" cy="540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80963" indent="14288">
                <a:spcBef>
                  <a:spcPts val="600"/>
                </a:spcBef>
                <a:tabLst>
                  <a:tab pos="80963" algn="l"/>
                </a:tabLst>
              </a:pPr>
              <a:r>
                <a:rPr lang="my-MM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ပထ၀ီ၊</a:t>
              </a:r>
              <a:r>
                <a:rPr lang="en-US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အာေပါ၊</a:t>
              </a:r>
              <a:r>
                <a:rPr lang="en-US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ေတေဇာ၊</a:t>
              </a:r>
              <a:r>
                <a:rPr lang="en-US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၀ါေယာ၊ အာကာသ၊       အာေလာက</a:t>
              </a:r>
              <a:r>
                <a:rPr lang="en-US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ကသုိဏ္း၊ အာရုပၸ ၄ ပါး</a:t>
              </a:r>
            </a:p>
          </p:txBody>
        </p:sp>
        <p:sp>
          <p:nvSpPr>
            <p:cNvPr id="24" name="Snip and Round Single Corner Rectangle 23"/>
            <p:cNvSpPr/>
            <p:nvPr/>
          </p:nvSpPr>
          <p:spPr>
            <a:xfrm>
              <a:off x="89336" y="563880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၆။ စရုိက္ (၆) ပါး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292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ပရိကမၼနိမိတ္	ပရိကမၼဘာ၀နာ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ဥဂၢဟနိမိတ္		ပရိကမၼဘာ၀နာ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ပဋိဘာဂနိမိတ္	ဥပစာရဘာ၀နာ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ပဋိဘာဂနိမိတ္	အပၸနာဘာ၀နာ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ဘာ၀နာႏွင့္ နိမိတ္တြဲစပ္ပုံ</a:t>
            </a: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364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တရားမထုိင္မီ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ျ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ပဳလုပ္သင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့္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့္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အရာ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47800" y="914400"/>
            <a:ext cx="6400800" cy="9144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သီလ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1981200"/>
            <a:ext cx="6400800" cy="1371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၀ိေ၀က</a:t>
            </a:r>
          </a:p>
          <a:p>
            <a:pPr marL="990600" lvl="1" indent="-549275">
              <a:spcBef>
                <a:spcPts val="600"/>
              </a:spcBef>
            </a:pP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ဆိပ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ငိမ္သည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ေနရာကုိ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ေရြးျခင္း</a:t>
            </a:r>
            <a:endParaRPr lang="en-US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549275">
              <a:spcBef>
                <a:spcPts val="600"/>
              </a:spcBef>
            </a:pP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စိတ္လည္း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ျ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ငိမ္းေအးေနျခင္း</a:t>
            </a:r>
            <a:endParaRPr lang="en-US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47800" y="3522524"/>
            <a:ext cx="6400800" cy="9144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အဓိပတိတပ္ရျခင္း</a:t>
            </a:r>
            <a:endParaRPr lang="en-US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  <a:p>
            <a:pPr marL="441325" lvl="0" indent="-346075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အတၱာဓိပတိ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ေလာကာဓိပတိ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ဓမၼာဓိပတိ</a:t>
            </a:r>
            <a:endParaRPr lang="en-US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371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667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3993932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4603532"/>
            <a:ext cx="6400800" cy="9144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ခႏၶ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ာလ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ွဴ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ထားျခင္း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105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447800" y="5686098"/>
            <a:ext cx="6400800" cy="9144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ေမတၱာပုိ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႔ျ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44973" y="61722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8600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28259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76602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79705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၀ိတက္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ၾကံစည္ျခင္း၊ အာရုံသုိ႔တင္ေပးျခင္း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79705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၀ိစာရ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အာရုံကုိသုံးသပ္ျခင္း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79705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ပီတိ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ႏွစ္သက္ျခင္း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79705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သုခ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ခ်မ္းသာျခင္း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79705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ဧကဂၢတာ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တည္ၾကည္ျခင္း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စ်ာန္ အဂၤါ (၅) ပါး</a:t>
            </a: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/>
          <p:nvPr/>
        </p:nvCxnSpPr>
        <p:spPr>
          <a:xfrm>
            <a:off x="533400" y="800100"/>
            <a:ext cx="0" cy="4608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၀ိတက္ (၆)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1288444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38200" y="929148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indent="-21526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ကာမ၀ိတက္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သေဘာက်စရာအာရုံကုိ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ေတြးျခင္း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8200" y="1675132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lvl="0" indent="-21526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ဗ်ာပါဒ၀ိတက္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မေက်နပ္စရာအာရုံကုိ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ေတြးျခင္း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35742" y="2420272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533400" lvl="0" indent="-53340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၀ိဟိ ံသာ၀ိတက္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ႏွ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ိပ္စက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ညွင္းပန္းရန္ေတြးျခင္း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8200" y="3154886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876550" lvl="0" indent="-28765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ေနကၡမၼ၀ိတက္ 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လုိခ်င္စရာအာရုံမ်ားကုိ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စြန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္႔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လႊတ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8200" y="4107351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1801813" lvl="0" indent="-1801813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အဗ်ာပါဒ၀ိတက္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801813" lvl="0" indent="-1447800">
              <a:spcBef>
                <a:spcPts val="600"/>
              </a:spcBef>
            </a:pP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ေမတၱာထားစရာ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သည္းခံစရာမ်ားကုိသာ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ေတြးျခင္း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38200" y="5077047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595563" lvl="0" indent="-2595563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၆။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အ၀ိဟိ ံသာ၀ိတက္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သနားၾကင္နာျခင္း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33400" y="1975624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3400" y="2752049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3400" y="35814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3400" y="45720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3400" y="54102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219200"/>
            <a:ext cx="8305800" cy="427385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/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  </a:t>
            </a:r>
            <a:r>
              <a:rPr lang="my-MM" sz="2200" b="1" u="sng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စ်ာန္အဂၤါ</a:t>
            </a: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	    </a:t>
            </a:r>
            <a:r>
              <a:rPr lang="my-MM" sz="2200" b="1" u="sng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ပယ္ေသာ န</a:t>
            </a:r>
            <a:r>
              <a:rPr lang="en-US" sz="2200" b="1" u="sng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ီ၀</a:t>
            </a:r>
            <a:r>
              <a:rPr lang="my-MM" sz="2200" b="1" u="sng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ရဏ တရားမ်ား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8764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ဝိတက္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ထိန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မိဒၶ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ငုိက္ျမည္းမႈ၊ ထုိင္းမႈိင္းမႈ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8764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ဝိစာရ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ဝိစိကိစၦာ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မဆုံးျဖတ္ႏုိင္မႈ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8764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ပီတိ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ဗ်ာပါဒ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မေက်နပ္၊ မႏွစ္ၿမိဳ႕မႈ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8764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သုခ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ဥဒၶစၥ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ကုကၠဳစၥ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ပ်ံ႕လြင့္မႈ၊ ေနာင္တ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တစ္ဖန္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ပူပန္မႈ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8764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ဧကဂၢတာ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ကာမစၦႏၵ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ကာမဂုဏ္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အာ႐ုံတုိ႔ကုိ တြယ္တာမႈ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စ်ာန္အဂၤါႏွင့္ ၎တုိ႔ပယ္ေသာ နီ၀ရဏ တရားမ်ား</a:t>
            </a: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29196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စ်ာန္အဂၤါ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(၅)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ပါးႏွင္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့တကြျဖစ္ေ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သာ ပဌမစ်ာန္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စ်ာန္အဂၤါ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(၄)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ပါးႏွင္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့တကြျဖစ္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ေသာ ဒုတိယစ်ာ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စ်ာန္အဂၤါ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(၃)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ပါးႏွင္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့တကြျဖစ္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ေသာ တတိယစ်ာ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စ်ာန္အဂၤါ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(၂)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ပါးႏွင္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့တကြျဖစ္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ေသာ စတုတၳစ်ာ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စ်ာန္အဂၤါ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(၂)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ပါးႏွင္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့တကြျဖစ္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ေသာ ပဥၥမစ်ာ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န္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ရူပါ၀စရ ကုသုိလ္စိတ္ (၅) ပါး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136634" y="4241322"/>
            <a:ext cx="8077200" cy="2540478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12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marL="173038" lvl="0" indent="-17303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စတုတၳစ်ာန္စိတ္ အဂၤါ (၂) ပါးကား သုခ၊ ဧကဂၢတာ ျဖစ္၍ ပဥၥမစ်ာန္စိတ္၏ အဂၤါ (၂) ပါးကား ဥေပကၡာ၊ဧကဂၢတာ တုိ႔ျဖစ္သည္</a:t>
            </a:r>
          </a:p>
          <a:p>
            <a:pPr marL="173038" lvl="0" indent="-17303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ရူပဘုံ၌ မ်ားေသာအားျဖင့္ ျဖစ္တတ္ေသာစိတ္ကုိ ရူပါ၀စရစိတ္ဟု ေခၚသည္</a:t>
            </a: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229600" cy="444313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970088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အာဝဇၨန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= စ်ာန္အဂၤါမ်ားကုိ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ဆင္ျခင္ျခင္း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970088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သမာပဇၨန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ဆႏၵျဖစ္ေပၚသည့္အခ်ိန္ ခ်က္ခ်င္း စ်ာန္ဝင္စားႏုိင္ျခင္း 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970088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အဓိ႒ာန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= မိမိသက္မွတ္ထားသည့္ အခ်ိန္အထိ စ်ာန္ဝင္စားႏုိင္ျခင္း</a:t>
            </a:r>
          </a:p>
          <a:p>
            <a:pPr marL="2238375" indent="-2143125">
              <a:lnSpc>
                <a:spcPct val="200000"/>
              </a:lnSpc>
              <a:spcBef>
                <a:spcPts val="600"/>
              </a:spcBef>
              <a:tabLst>
                <a:tab pos="1970088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ဝု႒ာန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= မိမိသက္မွတ္ထားသည့္အခ်ိန္တြင္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ခ်က္ခ်င္း စ်ာန္မွ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ထႏုိင္ျခင္း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1970088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ပစၥေဝကၡဏာ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ရၿပီးသည့္ စ်ာန္ကုိ ျပန္လည္ဆင္ျခင္ျခင္း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ဝသီေဘာ္ (၅) ပါး (စြမ္းရည္)</a:t>
            </a: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355" y="1124744"/>
            <a:ext cx="7892845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မေဖါက္မျပန္ မွန္ကန္ေသာ သေဘာသည္ ပရမတ္မည္၏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ပရမ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မေဖါက္မျပန္ မွန္ကန္ေသာ၊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အတၳ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သေဘာတရား)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ပရမတၳသည္</a:t>
            </a:r>
          </a:p>
          <a:p>
            <a:pPr marL="990600" lvl="1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စိတ္</a:t>
            </a:r>
          </a:p>
          <a:p>
            <a:pPr marL="990600" lvl="1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ေစတသိက္</a:t>
            </a:r>
          </a:p>
          <a:p>
            <a:pPr marL="990600" lvl="1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ရုပ္</a:t>
            </a:r>
          </a:p>
          <a:p>
            <a:pPr marL="990600" lvl="1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နိဗၺာန္ 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ပရမတၳတရား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95600" y="3380096"/>
            <a:ext cx="1698957" cy="1981200"/>
            <a:chOff x="2895600" y="3532495"/>
            <a:chExt cx="1698957" cy="1981200"/>
          </a:xfrm>
        </p:grpSpPr>
        <p:sp>
          <p:nvSpPr>
            <p:cNvPr id="8" name="Right Brace 7"/>
            <p:cNvSpPr/>
            <p:nvPr/>
          </p:nvSpPr>
          <p:spPr>
            <a:xfrm>
              <a:off x="2895600" y="3532495"/>
              <a:ext cx="609600" cy="1981200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536254" y="4342416"/>
              <a:ext cx="105830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(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၄) 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မ်ိဳး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10314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0119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အာကာသာနဥၥာယတန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ကုသုိလ္စိတ္တစ္ပါး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ဝိညာဏဥၥာယတန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ကုသုိလ္စိတ္တစ္ပါး 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အာကိဥၥညာယတန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ကုသုိလ္စိတ္တစ္ပါး 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ေနဝသညာနာသညာယတန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ကုသုိလ္စိတ္တစ္ပါး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အ႐ူပါဝစရ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ကုသုိလ္စိတ္ (၄) ပါး</a:t>
            </a: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077200" cy="575182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441325" indent="-346075">
              <a:lnSpc>
                <a:spcPts val="3100"/>
              </a:lnSpc>
              <a:spcBef>
                <a:spcPts val="2400"/>
              </a:spcBef>
              <a:tabLst>
                <a:tab pos="361950" algn="l"/>
                <a:tab pos="35941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အာကာသာနဥၥာယတနစ်ာန္</a:t>
            </a:r>
            <a:b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အာကာေသာ အနေႏၲာ</a:t>
            </a: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 </a:t>
            </a:r>
            <a:b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(အာကာသ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ပညတ္ကုိ အာ႐ုံျပဳ)</a:t>
            </a:r>
          </a:p>
          <a:p>
            <a:pPr marL="441325" indent="-346075">
              <a:lnSpc>
                <a:spcPts val="3100"/>
              </a:lnSpc>
              <a:spcBef>
                <a:spcPts val="2400"/>
              </a:spcBef>
              <a:tabLst>
                <a:tab pos="361950" algn="l"/>
                <a:tab pos="35941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ဝိညာဏဥၥာယတနစ်ာန္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b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ဝိညာဏံ အနႏၲံ</a:t>
            </a: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 </a:t>
            </a:r>
            <a:b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(ပထမာ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႐ုပၸဝိညာဏ္ကုိ အာ႐ုံျပဳ)</a:t>
            </a:r>
          </a:p>
          <a:p>
            <a:pPr marL="441325" indent="-346075">
              <a:lnSpc>
                <a:spcPts val="3100"/>
              </a:lnSpc>
              <a:spcBef>
                <a:spcPts val="2400"/>
              </a:spcBef>
              <a:tabLst>
                <a:tab pos="361950" algn="l"/>
                <a:tab pos="35941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အာကိဥၥညာယတနစ်ာန္</a:t>
            </a:r>
            <a:b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နတၳိ ကိဥၥိ</a:t>
            </a:r>
            <a:b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(နတၳိေဘာ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ပညတ္ကုိ အာ႐ုံျပဳ)</a:t>
            </a:r>
          </a:p>
          <a:p>
            <a:pPr marL="441325" indent="-346075">
              <a:lnSpc>
                <a:spcPts val="3100"/>
              </a:lnSpc>
              <a:spcBef>
                <a:spcPts val="2400"/>
              </a:spcBef>
              <a:tabLst>
                <a:tab pos="361950" algn="l"/>
                <a:tab pos="35941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ေနဝသညာနာသညာယတန</a:t>
            </a:r>
            <a:b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သႏၲေမတံ၊ ပဏီတေမတံ</a:t>
            </a:r>
            <a:b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(တတိယာ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႐ုပၸဝိညာဏ္ကုိ အာ႐ုံျပဳ)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အ႐ူပါဝစရစ်ာန္ အားထုတ္ပုံ အဆင့္ဆင့္</a:t>
            </a: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8429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မဟဂၢဳတ္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(၁) ျမတ္သည္၏ အျဖစ္သုိ႔ ေရာက္ေသာစိတ္၊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	(၂) ျမတ္ေသာ စ်ာန္ရပုဂၢဳိလ္တုိ႔သာ ရအပ္ေသာစိတ္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႐ူပါဝစရစိတ္ (၁၅) ပါး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အ႐ူပါဝစရစိတ္ (၁၂) ပါး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မဟဂၢဳတ္စိတ္ (၂၇) ပါး</a:t>
            </a:r>
          </a:p>
        </p:txBody>
      </p:sp>
      <p:sp>
        <p:nvSpPr>
          <p:cNvPr id="7" name="Right Brace 6"/>
          <p:cNvSpPr/>
          <p:nvPr/>
        </p:nvSpPr>
        <p:spPr>
          <a:xfrm>
            <a:off x="3124200" y="3657601"/>
            <a:ext cx="609600" cy="8382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/>
          <p:cNvSpPr/>
          <p:nvPr/>
        </p:nvSpPr>
        <p:spPr>
          <a:xfrm>
            <a:off x="3810000" y="3886200"/>
            <a:ext cx="2819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(၂၇) ပါး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70446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ကာမစိတ</a:t>
            </a:r>
            <a:r>
              <a:rPr lang="en-US" sz="24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္ (၅၄) </a:t>
            </a:r>
            <a:r>
              <a:rPr lang="en-US" sz="24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en-SG" sz="2400" b="1" dirty="0">
              <a:solidFill>
                <a:srgbClr val="7030A0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24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မဟဂ</a:t>
            </a:r>
            <a:r>
              <a:rPr lang="en-US" sz="24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ၢဳ</a:t>
            </a:r>
            <a:r>
              <a:rPr lang="en-US" sz="24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တ္စိတ</a:t>
            </a:r>
            <a:r>
              <a:rPr lang="en-US" sz="24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္ (၂၇) </a:t>
            </a:r>
            <a:r>
              <a:rPr lang="en-US" sz="24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4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ေပါင္း</a:t>
            </a:r>
            <a:r>
              <a:rPr lang="en-US" sz="24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 (၈၁) </a:t>
            </a:r>
            <a:r>
              <a:rPr lang="en-US" sz="24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4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 ျ</a:t>
            </a:r>
            <a:r>
              <a:rPr lang="en-US" sz="24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ဖစ္ပါသည</a:t>
            </a:r>
            <a:r>
              <a:rPr lang="en-US" sz="24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္။</a:t>
            </a:r>
            <a:endParaRPr lang="en-SG" sz="2400" b="1" dirty="0">
              <a:solidFill>
                <a:srgbClr val="7030A0"/>
              </a:solidFill>
              <a:latin typeface="Zawgyi-One" pitchFamily="34" charset="0"/>
              <a:cs typeface="Zawgyi-One" pitchFamily="34" charset="0"/>
            </a:endParaRPr>
          </a:p>
          <a:p>
            <a:pPr marL="82296" indent="0">
              <a:lnSpc>
                <a:spcPct val="150000"/>
              </a:lnSpc>
              <a:buNone/>
            </a:pPr>
            <a:endParaRPr lang="en-SG" sz="2400" b="1" dirty="0">
              <a:solidFill>
                <a:srgbClr val="7030A0"/>
              </a:solidFill>
              <a:latin typeface="Zawgyi-One" pitchFamily="34" charset="0"/>
              <a:cs typeface="Zawgyi-One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ေလာကီစိတ</a:t>
            </a:r>
            <a:r>
              <a:rPr lang="en-US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္ = </a:t>
            </a:r>
            <a:r>
              <a:rPr lang="en-US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ကာမဘုံ</a:t>
            </a:r>
            <a:r>
              <a:rPr lang="en-US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၊ ႐</a:t>
            </a:r>
            <a:r>
              <a:rPr lang="en-US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ူပဘုံ</a:t>
            </a:r>
            <a:r>
              <a:rPr lang="en-US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အ႐ူပဘုံဟုဆုိအပ္ေသာ</a:t>
            </a:r>
            <a:r>
              <a:rPr lang="en-US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ေလာက</a:t>
            </a:r>
            <a:r>
              <a:rPr lang="en-US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၌ </a:t>
            </a:r>
            <a:r>
              <a:rPr lang="en-US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ထင္ရွား</a:t>
            </a:r>
            <a:endParaRPr lang="en-US" sz="2000" b="1" dirty="0">
              <a:solidFill>
                <a:srgbClr val="7030A0"/>
              </a:solidFill>
              <a:latin typeface="Zawgyi-One" pitchFamily="34" charset="0"/>
              <a:cs typeface="Zawgyi-One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SG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ဖစ္ေသာ</a:t>
            </a: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SG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စိတ္မ်ား</a:t>
            </a: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SG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ကာမတဏွာ</a:t>
            </a: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၊ ႐</a:t>
            </a:r>
            <a:r>
              <a:rPr lang="en-SG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ူပတဏွာ</a:t>
            </a: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SG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အ႐ူပတဏွာတည္းဟူေသာ</a:t>
            </a: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SG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တဏွာ</a:t>
            </a: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 (၃) </a:t>
            </a:r>
            <a:r>
              <a:rPr lang="en-SG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ရပ္တုိ</a:t>
            </a: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႔ </a:t>
            </a:r>
            <a:r>
              <a:rPr lang="en-SG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အာ႐ုံျပဳရာ</a:t>
            </a: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SG" sz="2000" b="1" dirty="0" err="1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နယ္ပယ</a:t>
            </a:r>
            <a:r>
              <a:rPr lang="en-SG" sz="2000" b="1" dirty="0">
                <a:solidFill>
                  <a:srgbClr val="7030A0"/>
                </a:solidFill>
                <a:latin typeface="Zawgyi-One" pitchFamily="34" charset="0"/>
                <a:cs typeface="Zawgyi-One" pitchFamily="34" charset="0"/>
              </a:rPr>
              <a:t>္)</a:t>
            </a:r>
            <a:endParaRPr lang="en-SG" sz="2400" b="1" dirty="0">
              <a:solidFill>
                <a:srgbClr val="7030A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	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ေလာကီစိတ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(၈၁)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အဘိညာဥ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(၅)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သုိ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႔ (၇)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990600"/>
            <a:ext cx="8229600" cy="518948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2335213" algn="l"/>
              </a:tabLst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ဣ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ဒၶိ၀ိဓ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ေျမလွိ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်ဳး၊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မုိးပ်ံ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ဖန္ဆင္းႏုိင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2335213" algn="l"/>
              </a:tabLst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ဒိဗၺေသာတ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အနီး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၊ အေ၀းအသံ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အားလုံးၾကားႏုိင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2335213" algn="l"/>
              </a:tabLst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ပရစိတၱ၀ိဇာနန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တပါးသူ၏စိတ္ကုိ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သိႏုိင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2335213" algn="l"/>
              </a:tabLst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ပုေဗၺနိ၀ါသ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အတိတ္ဘ၀မ်ားကုိ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သိႏုိင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2335213" algn="l"/>
              </a:tabLst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ဒိဗၺစက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ၡဳ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အေ၀း၊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အနီးရုပ္မ်ားကုိ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မင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္ႏ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ုိင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2335213" algn="l"/>
              </a:tabLst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၆။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ယထာကမ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ၼဴ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ပဂ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ကံအားေလ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ွ်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ာ္စြာ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ဘ၀မ်ား၌ျ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ဖစ္ေသာ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သတၱ၀ါကုိျမင္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tabLst>
                <a:tab pos="2335213" algn="l"/>
              </a:tabLst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၇။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အနာဂတံသ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=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အနာဂတ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္၌ျ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ဖစ္မည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အေၾကာင္းမ်ားကုိ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သိႏုိင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8600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28259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1143000" y="800100"/>
            <a:ext cx="0" cy="2880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47208" y="5229716"/>
            <a:ext cx="2105917" cy="58053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အရူပ (၄)ဘုံ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430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43000" y="2735263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30773" y="3682802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5600" y="4542793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57400" y="1340068"/>
            <a:ext cx="200888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အပါယ္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(၄)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ဘုံ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41525" y="2362200"/>
            <a:ext cx="3292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ကာမသုဂတိ (၇) ဘုံ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28498" y="3362236"/>
            <a:ext cx="193354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ျဗဟၼာ့ဘုံ (၂၀)</a:t>
            </a:r>
            <a:r>
              <a:rPr lang="my-MM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US" sz="2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95600" y="3942600"/>
            <a:ext cx="0" cy="1620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74857" y="4207414"/>
            <a:ext cx="163859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ရူပ (၁၆) ဘုံ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895600" y="5558864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7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12" grpId="0"/>
      <p:bldP spid="1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12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အပါယ္ (၄) ဘုံ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04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ငရဲ 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ခ်မ္းသာ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သုခမရွိေသာ ေနရာ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209800"/>
            <a:ext cx="6400800" cy="1728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တိရစ ၦာန္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633413" indent="-190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လူနတ္တုိ႔ကဲ့သုိ႔ မတ္မတ္မသြားေသာသတၱ၀ါ</a:t>
            </a:r>
          </a:p>
          <a:p>
            <a:pPr marL="633413" indent="-190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ေမထုန္မွီ၀ဲျခင္း၊ အိပ္ျခင္းႏွင့္ စားေသာက္ျခင္း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6286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သုံးခု ကုိသာအလုိရွိေသာ သတၱ၀ါ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4129548"/>
            <a:ext cx="6400800" cy="104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ျပိတၱာ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ခ်မ္းသာသုခမွ ေ၀းရာသုိ႔ေရာက္ေသာ သတၱ၀ါ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524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628532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334000"/>
            <a:ext cx="6400800" cy="104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အသုရာ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နတ္တုိ႔ကဲ့သုိ႔ ျမဴးတူးေပ်ာ္ပါးျခင္း မရွိေသာသတၱ၀ါ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1059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164627" y="770604"/>
            <a:ext cx="0" cy="1224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ကာမသုဂတိ (၇) ဘုံ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2452" y="1007808"/>
            <a:ext cx="7658100" cy="52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533400" lvl="0" indent="-53340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လူ႔ဘုံ </a:t>
            </a:r>
            <a:r>
              <a:rPr lang="my-MM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အေကာင္းအဆုိး၊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အေၾကာင္းအက်ိဳးကုိသိေသာ သတၱ၀ါတုိ႔ ေနရာဘုံ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    </a:t>
            </a:r>
            <a:endParaRPr lang="my-MM" sz="2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9375" y="1248696"/>
            <a:ext cx="2520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8200" y="2546556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9850" y="1981200"/>
            <a:ext cx="2520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75304" y="1617408"/>
            <a:ext cx="2271776" cy="557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နတ္ျပည္ (၆) ထပ္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3000" y="2286000"/>
            <a:ext cx="6957552" cy="52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533400" lvl="0" indent="-53340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စာတုမဟာရာဇ္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နတ္မင္းၾကီးေလးပါးတုိ႔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ေနရာဘုံ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43000" y="2876552"/>
            <a:ext cx="6957552" cy="828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lvl="0" indent="-21526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တာ၀တိ ံသာ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မာဃလုလင္ႏွင့္တကြ ၃၃ ေယာက္ေသာ အမ်ိဳးသားတုိ႔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ေနရာဘုံ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0542" y="3758996"/>
            <a:ext cx="6957552" cy="52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533400" lvl="0" indent="-53340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ယာမာ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ဆင္းရဲမွ ကင္းေသာဘုံ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43000" y="4356308"/>
            <a:ext cx="6957552" cy="52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533400" lvl="0" indent="-53340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၅။ တုသိတာ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ႏွစ္သက္ရႊင္လန္းျခင္းသုိ႔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ေရာက္ေသာဘုံ</a:t>
            </a:r>
            <a:r>
              <a:rPr lang="en-US" sz="20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    </a:t>
            </a:r>
            <a:endParaRPr lang="my-MM" sz="20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43000" y="4937648"/>
            <a:ext cx="6957552" cy="86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1801813" lvl="0" indent="-1801813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၆။ နိမၼာနရတိ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ကုိယ္တုိင္ဖန္ဆင္းေသာ စည္းစိမ္ျဖင့္ ေပ်ာ္ေနေသာဘုံ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43000" y="5877848"/>
            <a:ext cx="6957552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595563" lvl="0" indent="-2595563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၇။ ပရနိမၼိတ၀သ၀တၱိ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သူတစ္ပါးတုိ႔ ဖန္ဆင္းေပးေသာ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အာရုံျဖင့္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စည္းစိမ္ခံစားေသာဘုံ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38200" y="2072532"/>
            <a:ext cx="0" cy="4356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38200" y="32766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8200" y="3981585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38200" y="4602232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38200" y="53592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8200" y="6429919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4752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ျဗဟၼာ့ဘုံ (၂၀)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-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ရူပ (၁၆) ဘုံ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705600" cy="104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ပထမစ်ာန္ (၃) ဘုံ 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ျဗဟၼပါရိသဇၨာ၊ ျဗဟၼပုေရာဟိတာ၊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မဟာျဗဟၼာ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280224"/>
            <a:ext cx="6705600" cy="104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ဒုတိယစ်ာန္ (၃) ဘုံ</a:t>
            </a: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ပရိတၱာဘာ၊ အပၸမာဏာဘာ၊ အာဘႆရာ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529016"/>
            <a:ext cx="6705600" cy="104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တတိယစ်ာန္ (၃) ဘုံ</a:t>
            </a: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ပရိတၱသုဘာ၊ အပၸမာဏာသုဘာ၊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သုဘကိဏွာ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524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895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038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4803488"/>
            <a:ext cx="6705600" cy="176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စတုတၳစ်ာန္ (၇) ဘုံ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811213" lvl="1" indent="-2587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ေ၀ဟပၹိဳလ္ဘုံ၊ အသညသတ္ဘုံ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806450" lvl="1" indent="-276225" defTabSz="811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သုဒၶါ၀ါသ (၅) ဘုံ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1165225" lvl="1" indent="-635000" defTabSz="8112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အ၀ိဟာ၊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အတပၸါ၊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သုဒႆာ၊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သုဒႆီ၊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အကနိ႒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562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 Same Side Corner Rectangle 1"/>
          <p:cNvSpPr/>
          <p:nvPr/>
        </p:nvSpPr>
        <p:spPr>
          <a:xfrm>
            <a:off x="136634" y="4927600"/>
            <a:ext cx="8077200" cy="17780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indent="-1435100"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စိတ္၊ေစတသိက္၊ရုပ္တုိ႔သည္ ဥပါဒ္၊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ဌီ၊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ဘင္ဟူေသာ ခဏတၱယႏွင့္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ယွဥ္ေသာေၾကာင့္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အနိစၥပရမတ္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မည္၏။</a:t>
            </a:r>
          </a:p>
          <a:p>
            <a:pPr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နိဗၺာန္သည္  ခဏတၱယႏွင့္ မယွဥ္ေသာေၾကာင့္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နိစၥပရမတ္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မည္၏။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ပရမတၳတရား (၄) ပါး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52792" y="1036800"/>
            <a:ext cx="5562600" cy="792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အာရုံကို ယူတတ္ေသာ သေဘာ </a:t>
            </a:r>
          </a:p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(၈၉ ပါး သုိ႔မဟုတ္ ၁၂၁ ပါး)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8192" y="1036800"/>
            <a:ext cx="2514600" cy="7920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/>
            <a:r>
              <a:rPr lang="my-MM" sz="2200" b="1" dirty="0">
                <a:latin typeface="Zawgyi-One" pitchFamily="34" charset="0"/>
                <a:cs typeface="Zawgyi-One" pitchFamily="34" charset="0"/>
              </a:rPr>
              <a:t>၁။ စိတ္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8192" y="2008350"/>
            <a:ext cx="2514600" cy="7920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200" b="1" dirty="0">
                <a:latin typeface="Zawgyi-One" pitchFamily="34" charset="0"/>
                <a:cs typeface="Zawgyi-One" pitchFamily="34" charset="0"/>
              </a:rPr>
              <a:t>  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၂။ ေစတသိက္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652792" y="2008350"/>
            <a:ext cx="5562600" cy="792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စိတ္၌မွီ၍ စိတ္ကုိခ်ယ္လွယ္တတ္ေသာ သေဘာ </a:t>
            </a:r>
          </a:p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(၅၂ ပါး)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52792" y="3949808"/>
            <a:ext cx="5562600" cy="792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တဏွာကုန္ခမ္းျခင္း၊ ဒုကၡ ခပ္သိမ္း ခ်ဳပ္ျငိမ္းျခင္း သေဘာ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8192" y="3943350"/>
            <a:ext cx="2514600" cy="79200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200" b="1" dirty="0">
                <a:latin typeface="Zawgyi-One" pitchFamily="34" charset="0"/>
                <a:cs typeface="Zawgyi-One" pitchFamily="34" charset="0"/>
              </a:rPr>
              <a:t>  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၄။ နိဗၺာန္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52792" y="2973091"/>
            <a:ext cx="5562600" cy="792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ေဖါက္ျပန္တတ္ေသာ သေဘာ </a:t>
            </a:r>
          </a:p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(၂၈ ပါး)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8192" y="2971800"/>
            <a:ext cx="2514600" cy="7920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200" b="1" dirty="0">
                <a:solidFill>
                  <a:schemeClr val="lt1"/>
                </a:solidFill>
                <a:latin typeface="Zawgyi-One" pitchFamily="34" charset="0"/>
                <a:cs typeface="Zawgyi-One" pitchFamily="34" charset="0"/>
              </a:rPr>
              <a:t>   </a:t>
            </a:r>
            <a:r>
              <a:rPr lang="my-MM" sz="2200" b="1" dirty="0">
                <a:solidFill>
                  <a:schemeClr val="lt1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ရုပ္ </a:t>
            </a:r>
            <a:r>
              <a:rPr lang="my-MM" sz="2200" b="1" dirty="0">
                <a:solidFill>
                  <a:schemeClr val="lt1"/>
                </a:solidFill>
                <a:latin typeface="Zawgyi-One" pitchFamily="34" charset="0"/>
                <a:cs typeface="Zawgyi-One" pitchFamily="34" charset="0"/>
              </a:rPr>
              <a:t>	</a:t>
            </a:r>
            <a:endParaRPr lang="en-SG" sz="2200" b="1" dirty="0">
              <a:solidFill>
                <a:schemeClr val="lt1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12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ျဗဟၼာ့ဘုံ (၂၀)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-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အရူပ (၄)ဘုံ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အာကာသာနဥၥာယတနဘုံ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၀ိညာဏဥၥာယတနဘုံ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အာကိဥၥညာယတနဘုံ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2578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ေန၀သညာနာသညာယတနဘုံ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1059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094139"/>
            <a:ext cx="7848600" cy="284269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ေ၀ဟပၹိဳလ္ဘုံ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ရူပ ၁၆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ဘုံ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 မ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ွာ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marL="533400" lvl="1" indent="-438150">
              <a:lnSpc>
                <a:spcPct val="20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အကနိ႒ဘုံ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သုဒၶါ၀ါသ ၅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ဘုံ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မ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ွာ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ေန၀သညာနာသညာယတနဘုံ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(၃၁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ဘုံ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 မ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ွာ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628650" indent="-185738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တုိ႔ကုိ ဘုံမ်ား၏ အျမင့္ဆုံးျဖစ္ေသာေၾကာင့္ ဘ၀ဂ္ ဟုေခၚသည္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pic>
        <p:nvPicPr>
          <p:cNvPr id="5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ဘ၀ဂ္ </a:t>
            </a:r>
          </a:p>
        </p:txBody>
      </p:sp>
    </p:spTree>
    <p:extLst>
      <p:ext uri="{BB962C8B-B14F-4D97-AF65-F5344CB8AC3E}">
        <p14:creationId xmlns:p14="http://schemas.microsoft.com/office/powerpoint/2010/main" val="5345815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ေန႔စဥ္ပြားမ်ားရမည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ကမ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ၼ႒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ာန္း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(၄)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152400" y="1143000"/>
            <a:ext cx="3962400" cy="2590800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my-MM" sz="2800" b="1" dirty="0"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800" b="1" dirty="0" err="1">
                <a:latin typeface="Zawgyi-One" pitchFamily="34" charset="0"/>
                <a:cs typeface="Zawgyi-One" pitchFamily="34" charset="0"/>
              </a:rPr>
              <a:t>ဗုဒ</a:t>
            </a:r>
            <a:r>
              <a:rPr lang="en-US" sz="2800" b="1" dirty="0">
                <a:latin typeface="Zawgyi-One" pitchFamily="34" charset="0"/>
                <a:cs typeface="Zawgyi-One" pitchFamily="34" charset="0"/>
              </a:rPr>
              <a:t>ၶါႏ</a:t>
            </a:r>
            <a:r>
              <a:rPr lang="en-US" sz="2800" b="1" dirty="0" err="1">
                <a:latin typeface="Zawgyi-One" pitchFamily="34" charset="0"/>
                <a:cs typeface="Zawgyi-One" pitchFamily="34" charset="0"/>
              </a:rPr>
              <a:t>ုႆတိ</a:t>
            </a:r>
            <a:endParaRPr lang="en-US" sz="2800" b="1" dirty="0"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0" name="Round Diagonal Corner Rectangle 19"/>
          <p:cNvSpPr/>
          <p:nvPr/>
        </p:nvSpPr>
        <p:spPr>
          <a:xfrm>
            <a:off x="4191000" y="1143000"/>
            <a:ext cx="3962400" cy="2590800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8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ေမတၱာကမ</a:t>
            </a:r>
            <a:r>
              <a:rPr lang="en-US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ၼ႒</a:t>
            </a:r>
            <a:r>
              <a:rPr lang="en-US" sz="28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ာန္း</a:t>
            </a:r>
            <a:endParaRPr lang="en-US" sz="28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>
            <a:off x="152400" y="3886200"/>
            <a:ext cx="3962400" cy="2590800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my-MM" sz="2800" b="1" dirty="0">
                <a:latin typeface="Zawgyi-One" pitchFamily="34" charset="0"/>
                <a:cs typeface="Zawgyi-One" pitchFamily="34" charset="0"/>
              </a:rPr>
              <a:t>၃။</a:t>
            </a:r>
            <a:r>
              <a:rPr lang="en-US" sz="28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latin typeface="Zawgyi-One" pitchFamily="34" charset="0"/>
                <a:cs typeface="Zawgyi-One" pitchFamily="34" charset="0"/>
              </a:rPr>
              <a:t>အသုဘကမ</a:t>
            </a:r>
            <a:r>
              <a:rPr lang="en-US" sz="2800" b="1" dirty="0">
                <a:latin typeface="Zawgyi-One" pitchFamily="34" charset="0"/>
                <a:cs typeface="Zawgyi-One" pitchFamily="34" charset="0"/>
              </a:rPr>
              <a:t>ၼ႒</a:t>
            </a:r>
            <a:r>
              <a:rPr lang="en-US" sz="2800" b="1" dirty="0" err="1">
                <a:latin typeface="Zawgyi-One" pitchFamily="34" charset="0"/>
                <a:cs typeface="Zawgyi-One" pitchFamily="34" charset="0"/>
              </a:rPr>
              <a:t>ာန္း</a:t>
            </a:r>
            <a:endParaRPr lang="en-US" sz="2800" b="1" dirty="0"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6" name="Round Diagonal Corner Rectangle 25"/>
          <p:cNvSpPr/>
          <p:nvPr/>
        </p:nvSpPr>
        <p:spPr>
          <a:xfrm>
            <a:off x="4191000" y="3886200"/>
            <a:ext cx="3962400" cy="2590800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8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မရဏာႏုႆတိ</a:t>
            </a:r>
            <a:endParaRPr lang="en-US" sz="28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3" grpId="0" animBg="1"/>
      <p:bldP spid="2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12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မရဏုပၸတၱိ စတုကၠ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ေသျခင္း (၄) မ်ိဳး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အာယုကၡယ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အသက္ကုန္၍ ေသျခင္း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(မီးစာကုန္)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ကမၼကၡယ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ကံကုန္၍ ေသျခင္း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(ဆီခန္း)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ဥဘယကၡယ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အသက္၊ ကံ ၂ ပါးကုန္၍ ေသျခင္း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(မီးစာကုန္၊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ဆီခန္း)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2578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ဥပေစၦဒက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ကံဆုိး ျဖတ္ေခၽြ ရုတ္တရက္ ေသျခင္း 	</a:t>
            </a:r>
          </a:p>
          <a:p>
            <a:pPr marL="442913" lvl="0" indent="-347663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(ေလျပင္း တုိက္ခတ္ျခင္း)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1059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5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့္ျ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မတ္ေသာ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ကုသုိလ္အဆင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ဆင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5400" y="1019898"/>
            <a:ext cx="5709600" cy="8089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5250" algn="ctr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ဒါနကုသုိလ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95400" y="1981200"/>
            <a:ext cx="5709600" cy="8089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5250" algn="ctr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သရဏဂုံသီလ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95400" y="2971800"/>
            <a:ext cx="5709600" cy="8089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5250" algn="ctr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ငါးပါးသီလ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95400" y="3962400"/>
            <a:ext cx="5709600" cy="8089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5250" algn="ctr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ေမတၱာကမ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ၼ႒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ာန္း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95400" y="4953000"/>
            <a:ext cx="5709600" cy="8089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၀ိပႆနာ</a:t>
            </a: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936672"/>
            <a:ext cx="6629400" cy="561652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ခ်မ္းသာ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အိပ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ႏ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ုိး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အိပ္မက္ဆုိးကင္း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ခ်စ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ခင္း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လူ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နတ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၆။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နတ္ေစာင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တတ္လ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ွ်က္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၇။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လက္နက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၈။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ဆိပ္မီးမေရာက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ပီးလ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ွ်က္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၉။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စိတ္လည္းတည္စြာ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၁၀။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ခ်မ္းသာမေသ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ြ 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  <a:p>
            <a:pPr marL="900113" indent="-185738">
              <a:lnSpc>
                <a:spcPct val="150000"/>
              </a:lnSpc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၁၁။ </a:t>
            </a:r>
            <a:r>
              <a:rPr lang="en-US" sz="2200" b="1">
                <a:latin typeface="Zawgyi-One" pitchFamily="34" charset="0"/>
                <a:cs typeface="Zawgyi-One" pitchFamily="34" charset="0"/>
              </a:rPr>
              <a:t>ေသေသာအခ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ါ 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ဗဟၼာ႔ရြာလားရာ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ေမတၱာက်ိဳး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ေမတၱာအက်ိဳး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(၁၁)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8600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28259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ဘ၀ရဲ႕ အလွတဲ့လား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028264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2" y="4430633"/>
            <a:ext cx="3603625" cy="236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9503" y="4434840"/>
            <a:ext cx="3827697" cy="233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2" t="13888" r="46465" b="70652"/>
          <a:stretch/>
        </p:blipFill>
        <p:spPr bwMode="auto">
          <a:xfrm>
            <a:off x="3480620" y="1219200"/>
            <a:ext cx="634180" cy="88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9" t="12382" r="33899" b="69302"/>
          <a:stretch/>
        </p:blipFill>
        <p:spPr bwMode="auto">
          <a:xfrm>
            <a:off x="4535129" y="1163636"/>
            <a:ext cx="722671" cy="104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6" t="8839" r="20896" b="69458"/>
          <a:stretch/>
        </p:blipFill>
        <p:spPr bwMode="auto">
          <a:xfrm>
            <a:off x="5646175" y="960569"/>
            <a:ext cx="678425" cy="123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39" t="7543" r="10631" b="70617"/>
          <a:stretch/>
        </p:blipFill>
        <p:spPr bwMode="auto">
          <a:xfrm>
            <a:off x="6708007" y="904147"/>
            <a:ext cx="607193" cy="124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4" t="17214" r="58730" b="70395"/>
          <a:stretch/>
        </p:blipFill>
        <p:spPr bwMode="auto">
          <a:xfrm>
            <a:off x="2354825" y="1349681"/>
            <a:ext cx="693175" cy="70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7" t="17894" r="70521" b="71587"/>
          <a:stretch/>
        </p:blipFill>
        <p:spPr bwMode="auto">
          <a:xfrm>
            <a:off x="1447800" y="1395104"/>
            <a:ext cx="560439" cy="60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5" t="20574" r="80290" b="70909"/>
          <a:stretch/>
        </p:blipFill>
        <p:spPr bwMode="auto">
          <a:xfrm>
            <a:off x="533399" y="1492765"/>
            <a:ext cx="562898" cy="4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30815" r="77966" b="48543"/>
          <a:stretch/>
        </p:blipFill>
        <p:spPr bwMode="auto">
          <a:xfrm>
            <a:off x="872972" y="2478563"/>
            <a:ext cx="545690" cy="117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30815" r="50424" b="48543"/>
          <a:stretch/>
        </p:blipFill>
        <p:spPr bwMode="auto">
          <a:xfrm>
            <a:off x="2202425" y="2590800"/>
            <a:ext cx="1519084" cy="117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0815" r="25000" b="48543"/>
          <a:stretch/>
        </p:blipFill>
        <p:spPr bwMode="auto">
          <a:xfrm>
            <a:off x="4287044" y="2590800"/>
            <a:ext cx="1427956" cy="117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0" t="30815" r="9338" b="48543"/>
          <a:stretch/>
        </p:blipFill>
        <p:spPr bwMode="auto">
          <a:xfrm>
            <a:off x="6400800" y="2630963"/>
            <a:ext cx="1007090" cy="117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2" t="52029" r="81122" b="25292"/>
          <a:stretch/>
        </p:blipFill>
        <p:spPr bwMode="auto">
          <a:xfrm>
            <a:off x="977030" y="4038599"/>
            <a:ext cx="442451" cy="12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5" t="53728" r="9986" b="25292"/>
          <a:stretch/>
        </p:blipFill>
        <p:spPr bwMode="auto">
          <a:xfrm>
            <a:off x="6331258" y="4059447"/>
            <a:ext cx="1076632" cy="119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t="52029" r="65830" b="25292"/>
          <a:stretch/>
        </p:blipFill>
        <p:spPr bwMode="auto">
          <a:xfrm>
            <a:off x="1949090" y="3972955"/>
            <a:ext cx="840658" cy="12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6" t="52029" r="47168" b="25292"/>
          <a:stretch/>
        </p:blipFill>
        <p:spPr bwMode="auto">
          <a:xfrm>
            <a:off x="3590361" y="3972954"/>
            <a:ext cx="855406" cy="12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3" t="51866" r="27055" b="25455"/>
          <a:stretch/>
        </p:blipFill>
        <p:spPr bwMode="auto">
          <a:xfrm>
            <a:off x="5001022" y="3962400"/>
            <a:ext cx="1012824" cy="12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1" t="73402" r="68944" b="8169"/>
          <a:stretch/>
        </p:blipFill>
        <p:spPr bwMode="auto">
          <a:xfrm>
            <a:off x="1307141" y="5500575"/>
            <a:ext cx="1194619" cy="10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 t="73402" r="46479" b="8169"/>
          <a:stretch/>
        </p:blipFill>
        <p:spPr bwMode="auto">
          <a:xfrm>
            <a:off x="3288341" y="5486400"/>
            <a:ext cx="1179871" cy="10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1" t="82378" r="24220" b="8756"/>
          <a:stretch/>
        </p:blipFill>
        <p:spPr bwMode="auto">
          <a:xfrm>
            <a:off x="5305656" y="5891404"/>
            <a:ext cx="1399944" cy="5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stCxn id="4" idx="3"/>
          </p:cNvCxnSpPr>
          <p:nvPr/>
        </p:nvCxnSpPr>
        <p:spPr>
          <a:xfrm>
            <a:off x="1096297" y="173601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968909" y="173601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048000" y="173601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095135" y="173601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06104" y="173601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5048" y="173601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7200" y="306808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817226" y="306808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842313" y="306808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1487" y="3068081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3400" y="4620656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56736" y="4620656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048000" y="4620656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44961" y="4620656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081828" y="4620656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7541" y="6172200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730051" y="6172200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765638" y="6172200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 Diagonal Corner Rectangle 4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ဘ၀ကေပးေသာ ေမြးေန႔လက္ေဆာင္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683645" y="6172200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40845" y="6172200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696200" y="6172200"/>
            <a:ext cx="351503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8600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28259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4734" y="990600"/>
            <a:ext cx="7756266" cy="365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400"/>
              </a:spcBef>
            </a:pP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ကာမာ၀စရစိတ္</a:t>
            </a:r>
            <a:b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</a:b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ကာမ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(၁၁)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ဘုံ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၌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မ်ားေသာအားျဖင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့္ ျ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ဖစ္တတ္ေသာစိတ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>
              <a:spcBef>
                <a:spcPts val="24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ရူပါ၀စရစိတ္</a:t>
            </a:r>
            <a:b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</a:b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ရူပ (၁၆) ဘုံ၌ မ်ားေသာအားျဖင့္ ျဖစ္တတ္ေသာစိတ္</a:t>
            </a:r>
          </a:p>
          <a:p>
            <a:pPr>
              <a:spcBef>
                <a:spcPts val="24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အရူပါ၀စရစိတ္</a:t>
            </a:r>
            <a:b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</a:b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အရူပ (၄) ဘုံ၌ မ်ားေသာအားျဖင့္ ျဖစ္တတ္ေသာစိတ္</a:t>
            </a:r>
          </a:p>
          <a:p>
            <a:pPr>
              <a:spcBef>
                <a:spcPts val="24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ေလာကုတၱရာစိတ္</a:t>
            </a:r>
            <a:b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</a:b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ေလာကသုံးပါးမွ လြတ္ေသာစိတ္</a:t>
            </a:r>
          </a:p>
          <a:p>
            <a:pPr>
              <a:spcBef>
                <a:spcPts val="2400"/>
              </a:spcBef>
            </a:pPr>
            <a:endParaRPr lang="en-US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>
            <a:off x="136634" y="4724400"/>
            <a:ext cx="8077200" cy="14478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600"/>
              </a:spcBef>
            </a:pPr>
            <a:r>
              <a:rPr lang="my-MM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600"/>
              </a:spcBef>
            </a:pPr>
            <a:r>
              <a:rPr lang="my-MM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ကာမဘုံ၌</a:t>
            </a:r>
            <a:r>
              <a:rPr lang="en-US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အျဖစ္မ်ားေသာစိတ္ကုိ ကာမာ၀စရစိတ္ဟုေခၚသည္။</a:t>
            </a:r>
          </a:p>
          <a:p>
            <a:pPr lvl="0">
              <a:spcBef>
                <a:spcPts val="600"/>
              </a:spcBef>
            </a:pPr>
            <a:r>
              <a:rPr lang="my-MM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သုိ႔ေသာ္ ထုိကာမစိတ္မ်ားသည္ ရူပဘုံ၊</a:t>
            </a:r>
            <a:r>
              <a:rPr lang="en-US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အရူပဘုံတုိ႔၌လည္း ျဖစ္ေသး</a:t>
            </a:r>
            <a:r>
              <a:rPr lang="en-US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သည္သာ။</a:t>
            </a:r>
          </a:p>
          <a:p>
            <a:pPr lvl="0">
              <a:spcBef>
                <a:spcPts val="600"/>
              </a:spcBef>
            </a:pPr>
            <a:r>
              <a:rPr lang="my-MM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(ကာမ = ကာမဘုံ၌ ။ အ၀စရ = အျဖစ္မ်ားေသာ။ ရူပစိတ္၊</a:t>
            </a:r>
            <a:r>
              <a:rPr lang="en-US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အရူပစိတ္တုိ႔၌လည္း</a:t>
            </a:r>
            <a:r>
              <a:rPr lang="en-US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နည္းတူမွတ္ပါ )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ဘုံအားျဖင့္ ျပားေသာ စိတ္အမည္ (၄)မ်ိဳး</a:t>
            </a: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 flipV="1">
            <a:off x="4103768" y="4934604"/>
            <a:ext cx="7619" cy="32400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တရားရရန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အေျခခံမ်ား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956125" y="1044829"/>
            <a:ext cx="2336400" cy="1246405"/>
          </a:xfrm>
          <a:custGeom>
            <a:avLst/>
            <a:gdLst>
              <a:gd name="connsiteX0" fmla="*/ 0 w 1917546"/>
              <a:gd name="connsiteY0" fmla="*/ 207738 h 1246405"/>
              <a:gd name="connsiteX1" fmla="*/ 207738 w 1917546"/>
              <a:gd name="connsiteY1" fmla="*/ 0 h 1246405"/>
              <a:gd name="connsiteX2" fmla="*/ 1709808 w 1917546"/>
              <a:gd name="connsiteY2" fmla="*/ 0 h 1246405"/>
              <a:gd name="connsiteX3" fmla="*/ 1917546 w 1917546"/>
              <a:gd name="connsiteY3" fmla="*/ 207738 h 1246405"/>
              <a:gd name="connsiteX4" fmla="*/ 1917546 w 1917546"/>
              <a:gd name="connsiteY4" fmla="*/ 1038667 h 1246405"/>
              <a:gd name="connsiteX5" fmla="*/ 1709808 w 1917546"/>
              <a:gd name="connsiteY5" fmla="*/ 1246405 h 1246405"/>
              <a:gd name="connsiteX6" fmla="*/ 207738 w 1917546"/>
              <a:gd name="connsiteY6" fmla="*/ 1246405 h 1246405"/>
              <a:gd name="connsiteX7" fmla="*/ 0 w 1917546"/>
              <a:gd name="connsiteY7" fmla="*/ 1038667 h 1246405"/>
              <a:gd name="connsiteX8" fmla="*/ 0 w 1917546"/>
              <a:gd name="connsiteY8" fmla="*/ 207738 h 12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546" h="1246405">
                <a:moveTo>
                  <a:pt x="0" y="207738"/>
                </a:moveTo>
                <a:cubicBezTo>
                  <a:pt x="0" y="93007"/>
                  <a:pt x="93007" y="0"/>
                  <a:pt x="207738" y="0"/>
                </a:cubicBezTo>
                <a:lnTo>
                  <a:pt x="1709808" y="0"/>
                </a:lnTo>
                <a:cubicBezTo>
                  <a:pt x="1824539" y="0"/>
                  <a:pt x="1917546" y="93007"/>
                  <a:pt x="1917546" y="207738"/>
                </a:cubicBezTo>
                <a:lnTo>
                  <a:pt x="1917546" y="1038667"/>
                </a:lnTo>
                <a:cubicBezTo>
                  <a:pt x="1917546" y="1153398"/>
                  <a:pt x="1824539" y="1246405"/>
                  <a:pt x="1709808" y="1246405"/>
                </a:cubicBezTo>
                <a:lnTo>
                  <a:pt x="207738" y="1246405"/>
                </a:lnTo>
                <a:cubicBezTo>
                  <a:pt x="93007" y="1246405"/>
                  <a:pt x="0" y="1153398"/>
                  <a:pt x="0" y="1038667"/>
                </a:cubicBezTo>
                <a:lnTo>
                  <a:pt x="0" y="207738"/>
                </a:lnTo>
                <a:close/>
              </a:path>
            </a:pathLst>
          </a:custGeom>
          <a:ln>
            <a:solidFill>
              <a:srgbClr val="0000CC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34" tIns="247534" rIns="247534" bIns="247534" numCol="1" spcCol="1270" anchor="ctr" anchorCtr="0">
            <a:noAutofit/>
          </a:bodyPr>
          <a:lstStyle/>
          <a:p>
            <a:pPr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တရားနာျခင္း</a:t>
            </a:r>
          </a:p>
        </p:txBody>
      </p:sp>
      <p:sp>
        <p:nvSpPr>
          <p:cNvPr id="9" name="Freeform 8"/>
          <p:cNvSpPr/>
          <p:nvPr/>
        </p:nvSpPr>
        <p:spPr>
          <a:xfrm>
            <a:off x="5657196" y="3178276"/>
            <a:ext cx="2336400" cy="1246405"/>
          </a:xfrm>
          <a:custGeom>
            <a:avLst/>
            <a:gdLst>
              <a:gd name="connsiteX0" fmla="*/ 0 w 1917546"/>
              <a:gd name="connsiteY0" fmla="*/ 207738 h 1246405"/>
              <a:gd name="connsiteX1" fmla="*/ 207738 w 1917546"/>
              <a:gd name="connsiteY1" fmla="*/ 0 h 1246405"/>
              <a:gd name="connsiteX2" fmla="*/ 1709808 w 1917546"/>
              <a:gd name="connsiteY2" fmla="*/ 0 h 1246405"/>
              <a:gd name="connsiteX3" fmla="*/ 1917546 w 1917546"/>
              <a:gd name="connsiteY3" fmla="*/ 207738 h 1246405"/>
              <a:gd name="connsiteX4" fmla="*/ 1917546 w 1917546"/>
              <a:gd name="connsiteY4" fmla="*/ 1038667 h 1246405"/>
              <a:gd name="connsiteX5" fmla="*/ 1709808 w 1917546"/>
              <a:gd name="connsiteY5" fmla="*/ 1246405 h 1246405"/>
              <a:gd name="connsiteX6" fmla="*/ 207738 w 1917546"/>
              <a:gd name="connsiteY6" fmla="*/ 1246405 h 1246405"/>
              <a:gd name="connsiteX7" fmla="*/ 0 w 1917546"/>
              <a:gd name="connsiteY7" fmla="*/ 1038667 h 1246405"/>
              <a:gd name="connsiteX8" fmla="*/ 0 w 1917546"/>
              <a:gd name="connsiteY8" fmla="*/ 207738 h 12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546" h="1246405">
                <a:moveTo>
                  <a:pt x="0" y="207738"/>
                </a:moveTo>
                <a:cubicBezTo>
                  <a:pt x="0" y="93007"/>
                  <a:pt x="93007" y="0"/>
                  <a:pt x="207738" y="0"/>
                </a:cubicBezTo>
                <a:lnTo>
                  <a:pt x="1709808" y="0"/>
                </a:lnTo>
                <a:cubicBezTo>
                  <a:pt x="1824539" y="0"/>
                  <a:pt x="1917546" y="93007"/>
                  <a:pt x="1917546" y="207738"/>
                </a:cubicBezTo>
                <a:lnTo>
                  <a:pt x="1917546" y="1038667"/>
                </a:lnTo>
                <a:cubicBezTo>
                  <a:pt x="1917546" y="1153398"/>
                  <a:pt x="1824539" y="1246405"/>
                  <a:pt x="1709808" y="1246405"/>
                </a:cubicBezTo>
                <a:lnTo>
                  <a:pt x="207738" y="1246405"/>
                </a:lnTo>
                <a:cubicBezTo>
                  <a:pt x="93007" y="1246405"/>
                  <a:pt x="0" y="1153398"/>
                  <a:pt x="0" y="1038667"/>
                </a:cubicBezTo>
                <a:lnTo>
                  <a:pt x="0" y="207738"/>
                </a:lnTo>
                <a:close/>
              </a:path>
            </a:pathLst>
          </a:custGeom>
          <a:ln>
            <a:solidFill>
              <a:srgbClr val="0000CC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34" tIns="247534" rIns="247534" bIns="247534" numCol="1" spcCol="1270" anchor="ctr" anchorCtr="0">
            <a:noAutofit/>
          </a:bodyPr>
          <a:lstStyle/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တရားကုိ ရ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ြ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ပြားေနျခင္း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955562" y="5239404"/>
            <a:ext cx="2336400" cy="1476000"/>
          </a:xfrm>
          <a:custGeom>
            <a:avLst/>
            <a:gdLst>
              <a:gd name="connsiteX0" fmla="*/ 0 w 1917546"/>
              <a:gd name="connsiteY0" fmla="*/ 207738 h 1246405"/>
              <a:gd name="connsiteX1" fmla="*/ 207738 w 1917546"/>
              <a:gd name="connsiteY1" fmla="*/ 0 h 1246405"/>
              <a:gd name="connsiteX2" fmla="*/ 1709808 w 1917546"/>
              <a:gd name="connsiteY2" fmla="*/ 0 h 1246405"/>
              <a:gd name="connsiteX3" fmla="*/ 1917546 w 1917546"/>
              <a:gd name="connsiteY3" fmla="*/ 207738 h 1246405"/>
              <a:gd name="connsiteX4" fmla="*/ 1917546 w 1917546"/>
              <a:gd name="connsiteY4" fmla="*/ 1038667 h 1246405"/>
              <a:gd name="connsiteX5" fmla="*/ 1709808 w 1917546"/>
              <a:gd name="connsiteY5" fmla="*/ 1246405 h 1246405"/>
              <a:gd name="connsiteX6" fmla="*/ 207738 w 1917546"/>
              <a:gd name="connsiteY6" fmla="*/ 1246405 h 1246405"/>
              <a:gd name="connsiteX7" fmla="*/ 0 w 1917546"/>
              <a:gd name="connsiteY7" fmla="*/ 1038667 h 1246405"/>
              <a:gd name="connsiteX8" fmla="*/ 0 w 1917546"/>
              <a:gd name="connsiteY8" fmla="*/ 207738 h 12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546" h="1246405">
                <a:moveTo>
                  <a:pt x="0" y="207738"/>
                </a:moveTo>
                <a:cubicBezTo>
                  <a:pt x="0" y="93007"/>
                  <a:pt x="93007" y="0"/>
                  <a:pt x="207738" y="0"/>
                </a:cubicBezTo>
                <a:lnTo>
                  <a:pt x="1709808" y="0"/>
                </a:lnTo>
                <a:cubicBezTo>
                  <a:pt x="1824539" y="0"/>
                  <a:pt x="1917546" y="93007"/>
                  <a:pt x="1917546" y="207738"/>
                </a:cubicBezTo>
                <a:lnTo>
                  <a:pt x="1917546" y="1038667"/>
                </a:lnTo>
                <a:cubicBezTo>
                  <a:pt x="1917546" y="1153398"/>
                  <a:pt x="1824539" y="1246405"/>
                  <a:pt x="1709808" y="1246405"/>
                </a:cubicBezTo>
                <a:lnTo>
                  <a:pt x="207738" y="1246405"/>
                </a:lnTo>
                <a:cubicBezTo>
                  <a:pt x="93007" y="1246405"/>
                  <a:pt x="0" y="1153398"/>
                  <a:pt x="0" y="1038667"/>
                </a:cubicBezTo>
                <a:lnTo>
                  <a:pt x="0" y="207738"/>
                </a:lnTo>
                <a:close/>
              </a:path>
            </a:pathLst>
          </a:custGeom>
          <a:ln>
            <a:solidFill>
              <a:srgbClr val="0000CC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34" tIns="247534" rIns="247534" bIns="247534" numCol="1" spcCol="1270" anchor="ctr" anchorCtr="0">
            <a:noAutofit/>
          </a:bodyPr>
          <a:lstStyle/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စိတ္ထဲတြင္ အျမဲသိမ္း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ဆည္း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ပြားမ်ားျခင္း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78030" y="3209809"/>
            <a:ext cx="2336400" cy="1246405"/>
          </a:xfrm>
          <a:custGeom>
            <a:avLst/>
            <a:gdLst>
              <a:gd name="connsiteX0" fmla="*/ 0 w 1917546"/>
              <a:gd name="connsiteY0" fmla="*/ 207738 h 1246405"/>
              <a:gd name="connsiteX1" fmla="*/ 207738 w 1917546"/>
              <a:gd name="connsiteY1" fmla="*/ 0 h 1246405"/>
              <a:gd name="connsiteX2" fmla="*/ 1709808 w 1917546"/>
              <a:gd name="connsiteY2" fmla="*/ 0 h 1246405"/>
              <a:gd name="connsiteX3" fmla="*/ 1917546 w 1917546"/>
              <a:gd name="connsiteY3" fmla="*/ 207738 h 1246405"/>
              <a:gd name="connsiteX4" fmla="*/ 1917546 w 1917546"/>
              <a:gd name="connsiteY4" fmla="*/ 1038667 h 1246405"/>
              <a:gd name="connsiteX5" fmla="*/ 1709808 w 1917546"/>
              <a:gd name="connsiteY5" fmla="*/ 1246405 h 1246405"/>
              <a:gd name="connsiteX6" fmla="*/ 207738 w 1917546"/>
              <a:gd name="connsiteY6" fmla="*/ 1246405 h 1246405"/>
              <a:gd name="connsiteX7" fmla="*/ 0 w 1917546"/>
              <a:gd name="connsiteY7" fmla="*/ 1038667 h 1246405"/>
              <a:gd name="connsiteX8" fmla="*/ 0 w 1917546"/>
              <a:gd name="connsiteY8" fmla="*/ 207738 h 12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546" h="1246405">
                <a:moveTo>
                  <a:pt x="0" y="207738"/>
                </a:moveTo>
                <a:cubicBezTo>
                  <a:pt x="0" y="93007"/>
                  <a:pt x="93007" y="0"/>
                  <a:pt x="207738" y="0"/>
                </a:cubicBezTo>
                <a:lnTo>
                  <a:pt x="1709808" y="0"/>
                </a:lnTo>
                <a:cubicBezTo>
                  <a:pt x="1824539" y="0"/>
                  <a:pt x="1917546" y="93007"/>
                  <a:pt x="1917546" y="207738"/>
                </a:cubicBezTo>
                <a:lnTo>
                  <a:pt x="1917546" y="1038667"/>
                </a:lnTo>
                <a:cubicBezTo>
                  <a:pt x="1917546" y="1153398"/>
                  <a:pt x="1824539" y="1246405"/>
                  <a:pt x="1709808" y="1246405"/>
                </a:cubicBezTo>
                <a:lnTo>
                  <a:pt x="207738" y="1246405"/>
                </a:lnTo>
                <a:cubicBezTo>
                  <a:pt x="93007" y="1246405"/>
                  <a:pt x="0" y="1153398"/>
                  <a:pt x="0" y="1038667"/>
                </a:cubicBezTo>
                <a:lnTo>
                  <a:pt x="0" y="207738"/>
                </a:lnTo>
                <a:close/>
              </a:path>
            </a:pathLst>
          </a:custGeom>
          <a:ln>
            <a:solidFill>
              <a:srgbClr val="0000CC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34" tIns="247534" rIns="247534" bIns="247534" numCol="1" spcCol="1270" anchor="ctr" anchorCtr="0">
            <a:noAutofit/>
          </a:bodyPr>
          <a:lstStyle/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ပညာ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ရင့္က်က္ျခင္း</a:t>
            </a:r>
          </a:p>
        </p:txBody>
      </p:sp>
      <p:sp>
        <p:nvSpPr>
          <p:cNvPr id="13" name="Oval 12"/>
          <p:cNvSpPr/>
          <p:nvPr/>
        </p:nvSpPr>
        <p:spPr>
          <a:xfrm>
            <a:off x="2970443" y="2648604"/>
            <a:ext cx="2305753" cy="2305753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တရားရရန္ အေျခခံမ်ား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4123319" y="2291234"/>
            <a:ext cx="1" cy="36000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" idx="6"/>
          </p:cNvCxnSpPr>
          <p:nvPr/>
        </p:nvCxnSpPr>
        <p:spPr>
          <a:xfrm flipV="1">
            <a:off x="5276196" y="3801479"/>
            <a:ext cx="3600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614430" y="3833013"/>
            <a:ext cx="3600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၀ိပႆနာရႈရန္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ရုပ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နာမ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" name="Round Diagonal Corner Rectangle 1"/>
          <p:cNvSpPr/>
          <p:nvPr/>
        </p:nvSpPr>
        <p:spPr>
          <a:xfrm>
            <a:off x="228600" y="1143000"/>
            <a:ext cx="3863340" cy="5486400"/>
          </a:xfrm>
          <a:prstGeom prst="round2Diag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ရုပ</a:t>
            </a: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္- </a:t>
            </a:r>
            <a:r>
              <a:rPr lang="en-US" sz="28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ရူပက</a:t>
            </a: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ၡႏၶာ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ပထ၀ီ၊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 err="1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အာေပ</a:t>
            </a: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ါ၊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 err="1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ေတေဇာ</a:t>
            </a: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၀ါေယာ၊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၀ဏၰ၊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ဂႏၶ၊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 err="1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ရသ</a:t>
            </a: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ၾ</a:t>
            </a:r>
            <a:r>
              <a:rPr lang="en-US" sz="2200" b="1" dirty="0" err="1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သဇာ</a:t>
            </a:r>
            <a:endParaRPr lang="en-US" sz="2200" b="1" dirty="0">
              <a:solidFill>
                <a:srgbClr val="0000CC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Round Diagonal Corner Rectangle 6"/>
          <p:cNvSpPr/>
          <p:nvPr/>
        </p:nvSpPr>
        <p:spPr>
          <a:xfrm>
            <a:off x="4213860" y="1143000"/>
            <a:ext cx="3863340" cy="5486400"/>
          </a:xfrm>
          <a:prstGeom prst="round2Diag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နာမ</a:t>
            </a: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158875" algn="l"/>
                <a:tab pos="1528763" algn="l"/>
              </a:tabLst>
            </a:pPr>
            <a:r>
              <a:rPr lang="en-US" sz="2200" b="1" dirty="0" err="1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စိတ</a:t>
            </a: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္ 	=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၀ိညာဏကၡႏၶာ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158875" algn="l"/>
                <a:tab pos="1528763" algn="l"/>
              </a:tabLst>
            </a:pPr>
            <a:r>
              <a:rPr lang="en-US" sz="2200" b="1" dirty="0" err="1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ေစတသိက</a:t>
            </a: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158875" algn="l"/>
                <a:tab pos="1528763" algn="l"/>
              </a:tabLst>
            </a:pP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ေ၀ဒနာ 	=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ေ၀ဒနာကၡႏၶာ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158875" algn="l"/>
                <a:tab pos="1528763" algn="l"/>
              </a:tabLst>
            </a:pPr>
            <a:r>
              <a:rPr lang="en-US" sz="2200" b="1" dirty="0" err="1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သညာ</a:t>
            </a: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 	=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သညာက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ၡႏၶာ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158875" algn="l"/>
                <a:tab pos="1528763" algn="l"/>
              </a:tabLst>
            </a:pPr>
            <a:r>
              <a:rPr lang="en-US" sz="2200" b="1" dirty="0" err="1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သခ</a:t>
            </a:r>
            <a:r>
              <a:rPr lang="en-US" sz="2200" b="1" dirty="0">
                <a:solidFill>
                  <a:srgbClr val="0000CC"/>
                </a:solidFill>
                <a:latin typeface="Zawgyi-One" pitchFamily="34" charset="0"/>
                <a:cs typeface="Zawgyi-One" pitchFamily="34" charset="0"/>
              </a:rPr>
              <a:t>ၤါရ 	=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ၤါ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ၡႏၶာ</a:t>
            </a: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68907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ကာယာႏုပႆနာ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သတိပ႒ာန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(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ရုပ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marL="533400" indent="-438150">
              <a:lnSpc>
                <a:spcPct val="2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ေ၀ဒနာႏုပႆနာ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သတိပ႒ာန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(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နာမ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- ေ၀ဒနာ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marL="533400" indent="-438150">
              <a:lnSpc>
                <a:spcPct val="2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စိတၱာႏုပႆနာ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သတိပ႒ာန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(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နာမ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-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စိတ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marL="533400" indent="-438150">
              <a:lnSpc>
                <a:spcPct val="2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ဓမၼာႏုပႆနာ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သတိပ႒ာန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(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နာမ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-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သညာ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ႏွင့္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ၤါရ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သတိပ႒ာန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(၄)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18000000" flipV="1">
            <a:off x="4139557" y="2315400"/>
            <a:ext cx="0" cy="311040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3300000">
            <a:off x="4143950" y="2169471"/>
            <a:ext cx="0" cy="3109091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တရားမွတ္ရာ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၌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လုိအပ္သည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ဗုိလ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(၅)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101340" y="2743200"/>
            <a:ext cx="2133600" cy="213360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lvl="0" indent="-438150" algn="ctr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၃။ </a:t>
            </a:r>
          </a:p>
          <a:p>
            <a:pPr marL="533400" lvl="0" indent="-438150" algn="ctr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သတိ</a:t>
            </a:r>
            <a:endParaRPr lang="en-US" sz="2800" b="1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" y="1143000"/>
            <a:ext cx="2133600" cy="21336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lvl="0" indent="-438150" algn="ctr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</a:p>
          <a:p>
            <a:pPr marL="533400" lvl="0" indent="-438150" algn="ctr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သဒ</a:t>
            </a:r>
            <a:r>
              <a:rPr lang="en-US" sz="28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ၶါ</a:t>
            </a:r>
          </a:p>
        </p:txBody>
      </p:sp>
      <p:sp>
        <p:nvSpPr>
          <p:cNvPr id="9" name="Oval 8"/>
          <p:cNvSpPr/>
          <p:nvPr/>
        </p:nvSpPr>
        <p:spPr>
          <a:xfrm>
            <a:off x="762000" y="4191000"/>
            <a:ext cx="2133600" cy="21336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lvl="0" indent="-438150" algn="ctr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</a:p>
          <a:p>
            <a:pPr marL="533400" lvl="0" indent="-438150" algn="ctr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ပညာ</a:t>
            </a:r>
            <a:endParaRPr lang="my-MM" sz="28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486400" y="1143000"/>
            <a:ext cx="2133600" cy="21336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၀ီရိယ</a:t>
            </a:r>
            <a:endParaRPr lang="en-SG" sz="2800" dirty="0"/>
          </a:p>
        </p:txBody>
      </p:sp>
      <p:sp>
        <p:nvSpPr>
          <p:cNvPr id="11" name="Oval 10"/>
          <p:cNvSpPr/>
          <p:nvPr/>
        </p:nvSpPr>
        <p:spPr>
          <a:xfrm>
            <a:off x="5486400" y="4191000"/>
            <a:ext cx="2133600" cy="21336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lvl="0" indent="-438150" algn="ctr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</a:t>
            </a:r>
          </a:p>
          <a:p>
            <a:pPr marL="533400" lvl="0" indent="-438150" algn="ctr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8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သမာဓိ</a:t>
            </a:r>
            <a:endParaRPr lang="en-US" sz="28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21669" y="3368566"/>
            <a:ext cx="0" cy="7493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752600" y="3368566"/>
            <a:ext cx="0" cy="7493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သဒ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ၶါ (၂)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28600" y="1083879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5250" lvl="0">
              <a:lnSpc>
                <a:spcPct val="150000"/>
              </a:lnSpc>
              <a:spcBef>
                <a:spcPts val="18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ယုံ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သဒ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ၶါ=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ရတနာသုံးပါး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ကံ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ႏွင့္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ကံ၏အေၾကာင္း၊အက်ိဳးကုိယုံျခင္း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228600" y="2531679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ၾ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သဒ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ၶါ =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ေကာင္းသည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အရာကုိ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လုပ္ရသည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အတြက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္ၾ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Round Diagonal Corner Rectangle 1">
            <a:extLst>
              <a:ext uri="{FF2B5EF4-FFF2-40B4-BE49-F238E27FC236}">
                <a16:creationId xmlns:a16="http://schemas.microsoft.com/office/drawing/2014/main" id="{02BC8E73-8DCB-44BB-91A4-46F5D31345E7}"/>
              </a:ext>
            </a:extLst>
          </p:cNvPr>
          <p:cNvSpPr/>
          <p:nvPr/>
        </p:nvSpPr>
        <p:spPr>
          <a:xfrm>
            <a:off x="762000" y="3886200"/>
            <a:ext cx="6858000" cy="2743200"/>
          </a:xfrm>
          <a:prstGeom prst="round2Diag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အာမဂသဒ</a:t>
            </a: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ၶါ= 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ဘု</a:t>
            </a:r>
            <a:r>
              <a:rPr lang="my-MM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ားေလာင္း</a:t>
            </a:r>
            <a:endParaRPr lang="en-US" sz="20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အဓိဂမသဒ</a:t>
            </a: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ၶါ= 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အရိယာ</a:t>
            </a:r>
            <a:endParaRPr lang="en-US" sz="20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ပသာဒ</a:t>
            </a: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သဒ</a:t>
            </a: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ၶါ= 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သူေတာင္ေကာင္း</a:t>
            </a:r>
            <a:endParaRPr lang="en-US" sz="20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1528763" algn="l"/>
              </a:tabLst>
            </a:pP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ၾ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သကပၸနသဒ</a:t>
            </a:r>
            <a:r>
              <a:rPr lang="my-MM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ၶ</a:t>
            </a: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ါ= </a:t>
            </a:r>
            <a:r>
              <a:rPr lang="my-MM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</a:t>
            </a:r>
            <a:r>
              <a:rPr lang="en-US" sz="20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ုထုဇဥ္အၾကမ္း</a:t>
            </a:r>
            <a:endParaRPr lang="en-US" sz="20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3048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အားသြားလုိ႔လား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သူငယ္ခ်င္း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6200" y="909598"/>
            <a:ext cx="8229600" cy="5643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သူငယ္ခ်င္း</a:t>
            </a:r>
            <a:endParaRPr lang="en-US" sz="1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1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မင္း</a:t>
            </a:r>
            <a:r>
              <a:rPr lang="en-US" sz="1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ငါ </a:t>
            </a:r>
            <a:r>
              <a:rPr lang="en-US" sz="1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ဆုံခုိက</a:t>
            </a:r>
            <a:r>
              <a:rPr lang="en-US" sz="1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1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ဘုရားလုိက္ဖုိ</a:t>
            </a:r>
            <a:r>
              <a:rPr lang="en-US" sz="1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႔</a:t>
            </a:r>
          </a:p>
          <a:p>
            <a:pPr algn="just"/>
            <a:r>
              <a:rPr lang="en-US" sz="1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ငါတုိက္တြန္းျငား</a:t>
            </a:r>
            <a:r>
              <a:rPr lang="en-US" sz="1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မင္းေျပာၾကားခဲ</a:t>
            </a:r>
            <a:r>
              <a:rPr lang="en-US" sz="1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့</a:t>
            </a:r>
          </a:p>
          <a:p>
            <a:pPr algn="just"/>
            <a:r>
              <a:rPr lang="en-US" sz="1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မအားေသးဘူး</a:t>
            </a:r>
            <a:r>
              <a:rPr lang="en-US" sz="1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ေနာက္မွကြယ</a:t>
            </a:r>
            <a:r>
              <a:rPr lang="en-US" sz="1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algn="just"/>
            <a:endParaRPr lang="en-US" sz="1600" dirty="0"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1600" dirty="0">
                <a:latin typeface="Zawgyi-One" pitchFamily="34" charset="0"/>
                <a:cs typeface="Zawgyi-One" pitchFamily="34" charset="0"/>
              </a:rPr>
              <a:t>						</a:t>
            </a:r>
            <a:r>
              <a:rPr lang="en-US" sz="16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ဥပုသ္ေန</a:t>
            </a:r>
            <a:r>
              <a:rPr lang="en-US" sz="16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႔၌၊ </a:t>
            </a:r>
            <a:r>
              <a:rPr lang="en-US" sz="16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ေက်ာင္းကုိလုိက္ဖုိ</a:t>
            </a:r>
            <a:r>
              <a:rPr lang="en-US" sz="16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႔  </a:t>
            </a:r>
          </a:p>
          <a:p>
            <a:pPr algn="just"/>
            <a:r>
              <a:rPr lang="en-US" sz="16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						</a:t>
            </a:r>
            <a:r>
              <a:rPr lang="en-US" sz="16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ငါတုိက္တြန္းျငား</a:t>
            </a:r>
            <a:r>
              <a:rPr lang="en-US" sz="16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မင္းေျပာၾကားခဲ</a:t>
            </a:r>
            <a:r>
              <a:rPr lang="en-US" sz="16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့</a:t>
            </a:r>
          </a:p>
          <a:p>
            <a:pPr algn="just"/>
            <a:r>
              <a:rPr lang="en-US" sz="16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						</a:t>
            </a:r>
            <a:r>
              <a:rPr lang="en-US" sz="16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မအားေသးဘူး</a:t>
            </a:r>
            <a:r>
              <a:rPr lang="en-US" sz="16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ေနာက္မွကြယ</a:t>
            </a:r>
            <a:r>
              <a:rPr lang="en-US" sz="16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algn="just"/>
            <a:r>
              <a:rPr lang="en-US" sz="16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ဆိပ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ငိမ္ေအးရာ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၊ ေအးရိပ္သာ၀ယ္</a:t>
            </a:r>
          </a:p>
          <a:p>
            <a:pPr algn="just"/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အာနာပါန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ရသမ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ွ်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ကုိ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သြင္းမႈရႈရိႈက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အတူလုိက္ဖုိ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႔</a:t>
            </a:r>
          </a:p>
          <a:p>
            <a:pPr algn="just"/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ငါတုိက္တြန္းျငား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မင္းေျပာၾကားခဲ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့</a:t>
            </a:r>
          </a:p>
          <a:p>
            <a:pPr algn="just"/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မအားေသးဘူး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ေနာက္မွကြယ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	</a:t>
            </a:r>
          </a:p>
          <a:p>
            <a:pPr algn="just"/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1600" dirty="0">
                <a:latin typeface="Zawgyi-One" pitchFamily="34" charset="0"/>
                <a:cs typeface="Zawgyi-One" pitchFamily="34" charset="0"/>
              </a:rPr>
              <a:t>					</a:t>
            </a:r>
            <a:r>
              <a:rPr lang="en-US" sz="1600" b="1" dirty="0" err="1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မအားေသးရင္း</a:t>
            </a:r>
            <a:r>
              <a:rPr lang="en-US" sz="1600" b="1" dirty="0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သူငယ္ခ်င္းဟာ</a:t>
            </a:r>
            <a:endParaRPr lang="en-US" sz="1600" b="1" dirty="0">
              <a:solidFill>
                <a:srgbClr val="0070C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1600" b="1" dirty="0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						</a:t>
            </a:r>
            <a:r>
              <a:rPr lang="en-US" sz="1600" b="1" dirty="0" err="1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ေသမင္းေခၚရာ</a:t>
            </a:r>
            <a:r>
              <a:rPr lang="en-US" sz="1600" b="1" dirty="0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မျငင္းသာဘဲ</a:t>
            </a:r>
            <a:endParaRPr lang="en-US" sz="1600" b="1" dirty="0">
              <a:solidFill>
                <a:srgbClr val="0070C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1600" b="1" dirty="0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						</a:t>
            </a:r>
            <a:r>
              <a:rPr lang="en-US" sz="1600" b="1" dirty="0" err="1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လုိက္ပါသြားရ</a:t>
            </a:r>
            <a:r>
              <a:rPr lang="en-US" sz="1600" b="1" dirty="0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ရွာေလျပီ</a:t>
            </a:r>
            <a:endParaRPr lang="en-US" sz="1600" b="1" dirty="0">
              <a:solidFill>
                <a:srgbClr val="0070C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1600" b="1" dirty="0">
                <a:solidFill>
                  <a:srgbClr val="0070C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16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ကုိယ္ေခၚစဥ္က</a:t>
            </a:r>
            <a:r>
              <a:rPr lang="en-US" sz="16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၊ ျ</a:t>
            </a:r>
            <a:r>
              <a:rPr lang="en-US" sz="16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ငင္းလုိ႔ရလည္း</a:t>
            </a:r>
            <a:endParaRPr lang="en-US" sz="1600" b="1" dirty="0">
              <a:solidFill>
                <a:srgbClr val="C0000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16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ခုမွမျငင္း</a:t>
            </a:r>
            <a:r>
              <a:rPr lang="en-US" sz="16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လုိက္သြားျခင္းေၾကာင</a:t>
            </a:r>
            <a:r>
              <a:rPr lang="en-US" sz="16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့္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16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ရင္တြင္းစကား</a:t>
            </a:r>
            <a:r>
              <a:rPr lang="en-US" sz="16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ဆုိမိျငားသည</a:t>
            </a:r>
            <a:r>
              <a:rPr lang="en-US" sz="16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16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အားသြားလုိ႔လား</a:t>
            </a:r>
            <a:r>
              <a:rPr lang="en-US" sz="16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16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သူငယ္ခ်င္း</a:t>
            </a:r>
            <a:endParaRPr lang="en-US" sz="400" b="1" dirty="0">
              <a:solidFill>
                <a:srgbClr val="C00000"/>
              </a:solidFill>
              <a:latin typeface="Zawgyi-One" pitchFamily="34" charset="0"/>
              <a:cs typeface="Zawgyi-One" pitchFamily="34" charset="0"/>
            </a:endParaRPr>
          </a:p>
          <a:p>
            <a:pPr lvl="1" algn="just"/>
            <a:endParaRPr lang="en-US" sz="1600" dirty="0">
              <a:latin typeface="Zawgyi-One" pitchFamily="34" charset="0"/>
              <a:cs typeface="Zawgyi-One" pitchFamily="34" charset="0"/>
            </a:endParaRPr>
          </a:p>
          <a:p>
            <a:pPr lvl="1" algn="just"/>
            <a:r>
              <a:rPr lang="en-US" sz="1600" dirty="0">
                <a:latin typeface="Zawgyi-One" pitchFamily="34" charset="0"/>
                <a:cs typeface="Zawgyi-One" pitchFamily="34" charset="0"/>
              </a:rPr>
              <a:t>							</a:t>
            </a:r>
          </a:p>
          <a:p>
            <a:pPr algn="just"/>
            <a:endParaRPr lang="en-US" sz="1600" dirty="0"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7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3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3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3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3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3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3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3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သိရမည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သစၥာ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(၄)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400" y="1143000"/>
            <a:ext cx="3962400" cy="2590800"/>
            <a:chOff x="152400" y="1143000"/>
            <a:chExt cx="3962400" cy="2590800"/>
          </a:xfrm>
        </p:grpSpPr>
        <p:sp>
          <p:nvSpPr>
            <p:cNvPr id="8" name="Round Diagonal Corner Rectangle 7"/>
            <p:cNvSpPr/>
            <p:nvPr/>
          </p:nvSpPr>
          <p:spPr>
            <a:xfrm>
              <a:off x="152400" y="1143000"/>
              <a:ext cx="3962400" cy="25908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8600" y="1600200"/>
              <a:ext cx="3440365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၁။ ဒုကၡသစၥာ </a:t>
              </a:r>
              <a:endParaRPr lang="en-US" sz="22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	</a:t>
              </a: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ကိေလသာမွၾကြင္းသည့္ ရုပ္၊</a:t>
              </a:r>
              <a:r>
                <a:rPr lang="en-US" sz="2200" b="1" dirty="0"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latin typeface="Zawgyi-One" pitchFamily="34" charset="0"/>
                  <a:cs typeface="Zawgyi-One" pitchFamily="34" charset="0"/>
                </a:rPr>
                <a:t>နာမ္မ်ား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91000" y="1143000"/>
            <a:ext cx="3962400" cy="2590800"/>
            <a:chOff x="4191000" y="1143000"/>
            <a:chExt cx="3962400" cy="2590800"/>
          </a:xfrm>
        </p:grpSpPr>
        <p:sp>
          <p:nvSpPr>
            <p:cNvPr id="11" name="Round Diagonal Corner Rectangle 10"/>
            <p:cNvSpPr/>
            <p:nvPr/>
          </p:nvSpPr>
          <p:spPr>
            <a:xfrm>
              <a:off x="4191000" y="1143000"/>
              <a:ext cx="3962400" cy="25908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06766" y="1710660"/>
              <a:ext cx="3946634" cy="11849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533400" lvl="0" indent="-438150"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၂။ သမုဒယသစၥာ </a:t>
              </a:r>
              <a:endParaRPr lang="en-US" sz="22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lvl="0" indent="-438150">
                <a:spcBef>
                  <a:spcPts val="600"/>
                </a:spcBef>
              </a:pP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	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ေလာဘ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၊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ေဒါသ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၊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ေမာဟ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၊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ထိန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စသည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့္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ကိေလသာမ်ား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2400" y="3886200"/>
            <a:ext cx="3962400" cy="2590800"/>
            <a:chOff x="152400" y="3886200"/>
            <a:chExt cx="3962400" cy="2590800"/>
          </a:xfrm>
        </p:grpSpPr>
        <p:sp>
          <p:nvSpPr>
            <p:cNvPr id="14" name="Round Diagonal Corner Rectangle 13"/>
            <p:cNvSpPr/>
            <p:nvPr/>
          </p:nvSpPr>
          <p:spPr>
            <a:xfrm>
              <a:off x="152400" y="3886200"/>
              <a:ext cx="3962400" cy="25908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0999" y="4979313"/>
              <a:ext cx="349028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6838" lvl="0" indent="-1588"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၃။ နိေရာဓသစၥာ</a:t>
              </a:r>
              <a:endParaRPr lang="my-MM" sz="2200" b="1" dirty="0">
                <a:latin typeface="Zawgyi-One" pitchFamily="34" charset="0"/>
                <a:cs typeface="Zawgyi-One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91000" y="3886200"/>
            <a:ext cx="3962400" cy="2590800"/>
            <a:chOff x="4191000" y="3886200"/>
            <a:chExt cx="3962400" cy="2590800"/>
          </a:xfrm>
        </p:grpSpPr>
        <p:sp>
          <p:nvSpPr>
            <p:cNvPr id="17" name="Round Diagonal Corner Rectangle 16"/>
            <p:cNvSpPr/>
            <p:nvPr/>
          </p:nvSpPr>
          <p:spPr>
            <a:xfrm>
              <a:off x="4191000" y="3886200"/>
              <a:ext cx="3962400" cy="2590800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43400" y="4871985"/>
              <a:ext cx="3810000" cy="5382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36000" tIns="36000" rIns="36000" bIns="36000" rtlCol="0">
              <a:spAutoFit/>
            </a:bodyPr>
            <a:lstStyle/>
            <a:p>
              <a:pPr marL="53340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၄။ မဂၢသစၥာ</a:t>
              </a:r>
              <a:endParaRPr lang="en-US" sz="22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60171" y="2590800"/>
            <a:ext cx="2626229" cy="2395538"/>
            <a:chOff x="3031958" y="2877699"/>
            <a:chExt cx="2221772" cy="1929017"/>
          </a:xfrm>
        </p:grpSpPr>
        <p:sp>
          <p:nvSpPr>
            <p:cNvPr id="20" name="Rectangle 19"/>
            <p:cNvSpPr/>
            <p:nvPr/>
          </p:nvSpPr>
          <p:spPr>
            <a:xfrm>
              <a:off x="3031958" y="2887139"/>
              <a:ext cx="1066800" cy="904474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y-MM" sz="36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သိ</a:t>
              </a:r>
              <a:endParaRPr lang="en-SG" sz="3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86930" y="2877699"/>
              <a:ext cx="1066800" cy="904474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ပယ</a:t>
              </a:r>
              <a:r>
                <a:rPr lang="en-US" sz="36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86930" y="3902242"/>
              <a:ext cx="1066800" cy="904474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y-MM" sz="36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ပြား</a:t>
              </a:r>
              <a:endParaRPr lang="en-SG" sz="3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31958" y="3902242"/>
              <a:ext cx="1066800" cy="904474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y-MM" sz="36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ဆုိက္</a:t>
              </a:r>
              <a:endParaRPr lang="en-SG" sz="3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သစၥာေလးပါး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28600" y="1236279"/>
            <a:ext cx="7620000" cy="46311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လုိခ်င</a:t>
            </a:r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	(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သမုဒယသစၥာ</a:t>
            </a:r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endParaRPr lang="en-US" sz="24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ဆင္းရဲ</a:t>
            </a:r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	(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ဒုကၡသစၥာ</a:t>
            </a:r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endParaRPr lang="en-US" sz="24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မလုိခ်င</a:t>
            </a:r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	(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မဂၢသစၥာ</a:t>
            </a:r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endParaRPr lang="en-US" sz="24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ခ်မ္းသာ</a:t>
            </a:r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	(</a:t>
            </a:r>
            <a:r>
              <a:rPr lang="en-US" sz="24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နိေရာဓသစၥာ</a:t>
            </a:r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en-SG" sz="24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46356"/>
            <a:ext cx="8305800" cy="124225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ေလာကုတၱရာ (ေလာက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+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ဥတၱရ)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ေလာက (၃) ပါးထက္ လြန္ကဲ ျမင့္ျမတ္ေသာစိတ္၊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90600" lvl="1" indent="-438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ေလာကမွ လြတ္ေျမာက္ေသာစိတ္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ေလာကုတၱရာစိတ္ (၈) ပါး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2400" y="2667000"/>
            <a:ext cx="8001000" cy="1981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533400" lvl="0" indent="-438150">
              <a:spcBef>
                <a:spcPts val="1200"/>
              </a:spcBef>
              <a:tabLst>
                <a:tab pos="2684463" algn="l"/>
              </a:tabLst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သတၱေလာက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(၃၁) ဘုံတြင္ က်င္လည္ေနသည့္​ သတၱဝါမ်ား</a:t>
            </a:r>
          </a:p>
          <a:p>
            <a:pPr marL="533400" lvl="0" indent="-438150">
              <a:spcBef>
                <a:spcPts val="1200"/>
              </a:spcBef>
              <a:tabLst>
                <a:tab pos="2684463" algn="l"/>
              </a:tabLst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ဩကာသေလာက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သတၱဝါတုိ႔ က်င္လည္ က်က္စားရာ (၃၁) ဘုံ</a:t>
            </a:r>
          </a:p>
          <a:p>
            <a:pPr marL="2419350" lvl="0" indent="-2324100">
              <a:spcBef>
                <a:spcPts val="1200"/>
              </a:spcBef>
              <a:tabLst>
                <a:tab pos="2684463" algn="l"/>
              </a:tabLst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သခၤါရေလာက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သတၱဝါတုိ႔၏ သႏၲာန္၌ ျဖစ္ပြားေနသည့္ ႐ုပ္တရား၊ နာမ္တရားမ်ား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7148" y="2133600"/>
            <a:ext cx="2008239" cy="4341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2684463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ေလာက (၃) ပါး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67148" y="4648200"/>
            <a:ext cx="7986252" cy="10382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  <a:tabLst>
                <a:tab pos="1430338" algn="l"/>
              </a:tabLst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မဂ္ (မဂၢ)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လမ္း၊ အက်င့္၊ အေၾကာင္း (ကုသုိလ္) (မဂၢင္ရွစ္ပါး)</a:t>
            </a:r>
          </a:p>
          <a:p>
            <a:pPr marL="533400" lvl="0" indent="-438150">
              <a:spcBef>
                <a:spcPts val="600"/>
              </a:spcBef>
              <a:tabLst>
                <a:tab pos="1430338" algn="l"/>
              </a:tabLst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ဖုိလ္ (ဖလ)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အသီး၊ အက်ိဳး (ဝိပါက္)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67148" y="5791200"/>
            <a:ext cx="7986252" cy="9286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မဂ္စိတ္ (၄) ပါး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+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ဖုိလ္စိတ္ (၄) ပါး = ေပါင္း (၈) ပါး ျဖစ္ပါသည္။</a:t>
            </a:r>
          </a:p>
        </p:txBody>
      </p:sp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3" grpId="0" animBg="1"/>
      <p:bldP spid="11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မဂ္ရရန္အေျခခံတရား (၇) ပါး ( ၀ိသုဒၶိ= စင္ၾကယ္မႈ)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1288444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38200" y="929148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indent="-21526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သီလ ၀ိသုဒၶိ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စတုပါရိသုဒၶိသီလ၏ စင္ၾကယ္ျခင္း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8200" y="1675132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lvl="0" indent="-21526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စိတ ၱ၀ိသုဒၶိ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ဥပစာရ၊ အပၸနာသမာဓိႏွင့္ ျပည့္စုံျခင္း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35742" y="2420272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533400" lvl="0" indent="-53340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ဒိ႒ိ ၀ိသုဒၶိ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နာမ္ရုပ္ကုိ သိမ္းဆည္းေသာဉာဏ္ႏွင့္ ျပည့္စုံျခင္း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8200" y="3154886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876550" lvl="0" indent="-28765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ကခၤါ၀ိတရဏ ၀ိသုဒၶိ </a:t>
            </a:r>
            <a:endParaRPr lang="en-US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  <a:p>
            <a:pPr marL="2876550" lvl="0" indent="-2522538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ယုံမွားျခင္းကင္းေသာ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ဉာဏ္ႏွင့္ ျပည့္စုံျခင္း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38200" y="4107351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1801813" lvl="0" indent="-1801813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၅။ မဂၢါမဂၢဉာဏဒႆန ၀ိသုဒၶိ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801813" lvl="0" indent="-144780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မဂ္ဟုတ္သည္ မဟုတ္သည္ကုိ သိေသာဉာဏ္ ႏွင့္ျပည့္စုံျခင္း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38200" y="5077047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595563" lvl="0" indent="-2595563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၆။ ပဋိပဒါဉာဏ ဒႆန၀ိသုဒၶိ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= အက်င့္၏ စင္ၾကယ္ျခင္း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3400" y="857284"/>
            <a:ext cx="0" cy="5436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1975624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3400" y="2752049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3400" y="35814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3400" y="45720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3400" y="54102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38200" y="5819776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595563" lvl="0" indent="-2595563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၇။ ဉာဏဒႆန ၀ိသုဒၶိ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2595563" lvl="0" indent="-224155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နိဗၺာန္ကုိ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သိျမင္ႏုိင္ေသာ မဂ္ဉာဏ္၏ ျပည့္စုံျခင္း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33400" y="6276976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5116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194582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>
            <a:off x="978373" y="838200"/>
            <a:ext cx="0" cy="5652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938211"/>
            <a:ext cx="5943600" cy="580119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ၾသဘာသ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ာ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ပီတိ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ႏ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ွ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၊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ၾ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ည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္ႏ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ူးေနျခင္း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ပႆဒၶိ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ယ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ာ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၊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တ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ါ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်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အဓိေမာကၡ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ယ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ံ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ၾ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ည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ႈ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ြ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န္ကဲျခင္း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ပဂၢဟ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ီ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ယ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ြ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ဲ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သုခ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်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ာ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၇။ ဉာဏ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ဉာဏ္ထက္လ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ြ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၈။ ဥပ႒ာန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တ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ြ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ဲ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၉။ ဥေပကၡာ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ဂ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၁၀။ နိကႏၱိ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ႏ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ွ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း)</a:t>
            </a: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1812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၀ိပႆနာ ညစ္ညဴးေၾကာင္းတရား (၁၀) ပါး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78373" y="126936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78373" y="1814512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78373" y="2418673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78373" y="2990848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8373" y="3600448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78373" y="4129088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78373" y="4772024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78373" y="5305424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78373" y="5919792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78373" y="64770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145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၀ိသုဒၶိ (၇) ပါးႏွင့္ ဉာဏ္စဥ္ျဖစ္ပုံ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184" y="1624151"/>
            <a:ext cx="812325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သီလ၀ိသုဒၶိ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စိတၱ၀ိသုဒၶိ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ဒိ႒ိ၀ိသုဒၶိ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ကခၤါ၀ိတရဏ၀ိသုဒၶိ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955" y="1124744"/>
            <a:ext cx="8352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srgbClr val="0033CC"/>
                </a:solidFill>
                <a:latin typeface="Zawgyi-One" pitchFamily="34" charset="0"/>
                <a:cs typeface="Zawgyi-One" pitchFamily="34" charset="0"/>
              </a:rPr>
              <a:t>၀ိပႆနာ လုပ္ငန္းမစခင္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07407" y="3502169"/>
            <a:ext cx="31722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(၂)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ပစၥယပရိဂၢဟဉာဏ္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59832" y="3692789"/>
            <a:ext cx="190800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5085185" y="2924944"/>
            <a:ext cx="30139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(၁)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နာမရူပ ပရိေစၦဒဉာဏ္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7" name="Up Arrow Callout 16"/>
          <p:cNvSpPr/>
          <p:nvPr/>
        </p:nvSpPr>
        <p:spPr>
          <a:xfrm>
            <a:off x="4800600" y="4005064"/>
            <a:ext cx="3456384" cy="1224136"/>
          </a:xfrm>
          <a:prstGeom prst="upArrowCallout">
            <a:avLst>
              <a:gd name="adj1" fmla="val 36149"/>
              <a:gd name="adj2" fmla="val 25000"/>
              <a:gd name="adj3" fmla="val 25000"/>
              <a:gd name="adj4" fmla="val 64977"/>
            </a:avLst>
          </a:prstGeom>
          <a:noFill/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y-MM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wgyi-One" pitchFamily="34" charset="0"/>
                <a:ea typeface="+mn-ea"/>
                <a:cs typeface="Zawgyi-One" pitchFamily="34" charset="0"/>
              </a:rPr>
              <a:t>၀ိပႆနာဉာဏ္မဟုတ္ေသး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059832" y="3134633"/>
            <a:ext cx="190800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2955" y="997863"/>
            <a:ext cx="8352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srgbClr val="0033CC"/>
                </a:solidFill>
                <a:latin typeface="Zawgyi-One" pitchFamily="34" charset="0"/>
                <a:cs typeface="Zawgyi-One" pitchFamily="34" charset="0"/>
              </a:rPr>
              <a:t>၀ိပႆနာလုပ္ငန္းအစ (၀ိပႆနာဉာဏ္စဥ္အစ)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184" y="1282408"/>
            <a:ext cx="250663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၅။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မဂၢါမဂၢဉာဏ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ဒႆန၀ိသုဒၶ</a:t>
            </a:r>
            <a:r>
              <a:rPr lang="en-US" sz="2200" b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339752" y="1628800"/>
            <a:ext cx="2628080" cy="463112"/>
            <a:chOff x="2339752" y="1628800"/>
            <a:chExt cx="2628080" cy="46311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059832" y="2091912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059832" y="1628800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339752" y="1804270"/>
              <a:ext cx="72008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2870937" y="1867938"/>
              <a:ext cx="43200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5085185" y="1430192"/>
            <a:ext cx="3597460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(၃)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သမၼႆနဉာဏ္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(၄)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ဥဒယဗၺယဉာဏ</a:t>
            </a:r>
            <a:r>
              <a:rPr lang="en-US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US" sz="2400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ေရ</a:t>
            </a:r>
            <a:r>
              <a:rPr lang="en-US" sz="24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ွ႕</a:t>
            </a:r>
            <a:r>
              <a:rPr lang="en-US" sz="2400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ပုိင္း</a:t>
            </a:r>
            <a:r>
              <a:rPr lang="en-US" sz="24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6" name="Up Arrow Callout 15"/>
          <p:cNvSpPr/>
          <p:nvPr/>
        </p:nvSpPr>
        <p:spPr>
          <a:xfrm>
            <a:off x="628979" y="2276872"/>
            <a:ext cx="7372021" cy="602890"/>
          </a:xfrm>
          <a:prstGeom prst="upArrowCallout">
            <a:avLst>
              <a:gd name="adj1" fmla="val 32358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my-MM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အႏၱရာယ္ ၁၀ ပါးၾကံဳကာ မဂ္ဟုတ္၊ မဟုတ္ ပုိင္းျခား၍သိသည္။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9184" y="4005064"/>
            <a:ext cx="250663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၆။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ပဋိပဒါဉာဏ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ဒႆန၀ိသုဒၶိ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85185" y="2986494"/>
            <a:ext cx="3861955" cy="37548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(၄)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ဥဒယဗၺယဉာဏ္</a:t>
            </a:r>
            <a:r>
              <a:rPr lang="en-US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ေနာက္ပုိင္း)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(၅)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ဘဂၤဉာဏ္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(၆)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ဘယဉာဏ္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(၇)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အာဒီန၀ဉာဏ္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(၈)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နိဗၺိဒါဉာဏ္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(၉)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မုဥၥိတုကမ်တာဉာဏ္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(၁၀)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ပဋိ</a:t>
            </a:r>
            <a:r>
              <a:rPr lang="en-US" sz="2200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သခ</a:t>
            </a:r>
            <a:r>
              <a:rPr lang="en-US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ၤါ</a:t>
            </a:r>
            <a:r>
              <a:rPr lang="en-US" sz="2200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ဉာဏ</a:t>
            </a:r>
            <a:r>
              <a:rPr lang="en-US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(၁၁)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သခၤါရုေပကၡာဉာဏ္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(၁၂)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အႏုေလာမဉာဏ္ 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339752" y="3212976"/>
            <a:ext cx="2655185" cy="3326016"/>
            <a:chOff x="2339752" y="3212976"/>
            <a:chExt cx="2655185" cy="332601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3059832" y="4896659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059832" y="4509120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339752" y="4581808"/>
              <a:ext cx="72008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086937" y="3212976"/>
              <a:ext cx="0" cy="332601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59832" y="3212976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086937" y="3645024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059832" y="4063424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59832" y="6538992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59832" y="6151453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059832" y="5287357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59832" y="5705757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ound Diagonal Corner Rectangle 27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၀ိသုဒၶိ (၇) ပါးႏွင့္ ဉာဏ္စဥ္ျဖစ္ပုံ</a:t>
            </a:r>
          </a:p>
        </p:txBody>
      </p:sp>
    </p:spTree>
    <p:extLst>
      <p:ext uri="{BB962C8B-B14F-4D97-AF65-F5344CB8AC3E}">
        <p14:creationId xmlns:p14="http://schemas.microsoft.com/office/powerpoint/2010/main" val="16724084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2955" y="1124744"/>
            <a:ext cx="8352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000" indent="-342000">
              <a:spcBef>
                <a:spcPts val="600"/>
              </a:spcBef>
              <a:defRPr sz="2200" b="1">
                <a:solidFill>
                  <a:srgbClr val="0033CC"/>
                </a:solidFill>
                <a:latin typeface="Zawgyi-One" pitchFamily="34" charset="0"/>
                <a:cs typeface="Zawgyi-One" pitchFamily="34" charset="0"/>
              </a:defRPr>
            </a:lvl1pPr>
          </a:lstStyle>
          <a:p>
            <a:r>
              <a:rPr lang="my-MM" dirty="0"/>
              <a:t>၀ိပႆနာလုပ္ငန္းျပီးဆုံးျခင္း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5185" y="1430192"/>
            <a:ext cx="25523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(၁၃)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ေဂါၾတဘူဉာဏ္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Up Arrow Callout 6"/>
          <p:cNvSpPr/>
          <p:nvPr/>
        </p:nvSpPr>
        <p:spPr>
          <a:xfrm>
            <a:off x="4379277" y="1872120"/>
            <a:ext cx="3850323" cy="1368152"/>
          </a:xfrm>
          <a:prstGeom prst="upArrowCallout">
            <a:avLst>
              <a:gd name="adj1" fmla="val 22612"/>
              <a:gd name="adj2" fmla="val 18682"/>
              <a:gd name="adj3" fmla="val 20487"/>
              <a:gd name="adj4" fmla="val 7595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my-MM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ရုပ္ နာမ္ အေပၚ အာရုံမျပဳေတာ့ဘဲ</a:t>
            </a:r>
            <a:endParaRPr lang="en-US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lvl="0" algn="ctr"/>
            <a:r>
              <a:rPr lang="my-MM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နိဗၺာန္ကုိ</a:t>
            </a:r>
            <a:r>
              <a:rPr lang="en-US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အာရုံျပဳ ေသာ ဉာဏ္တည္း၊ ၀ိပႆနာဉာဏ္ကား မဟုတ္ပါ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84" y="3312280"/>
            <a:ext cx="265064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၇။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ဉာဏဒႆန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၀ိသုဒၶိ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85185" y="3412679"/>
            <a:ext cx="2977097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(၁၄)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မဂ္ဉာဏ္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(၁၅)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ဖုိလ္ဉာဏ္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(၁၆) </a:t>
            </a:r>
            <a:r>
              <a:rPr lang="my-MM" sz="22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ပစၥေ၀ကၡဏာဉာဏ္ 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339752" y="3612908"/>
            <a:ext cx="2628080" cy="936104"/>
            <a:chOff x="2339752" y="3861048"/>
            <a:chExt cx="2628080" cy="93610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059832" y="4324160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059832" y="3861048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39752" y="4320392"/>
              <a:ext cx="72008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2636937" y="4334186"/>
              <a:ext cx="90000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059832" y="4797152"/>
              <a:ext cx="19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ound Diagonal Corner Rectangle 18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၀ိသုဒၶိ (၇) ပါးႏွင့္ ဉာဏ္စဥ္ျဖစ္ပုံ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136634" y="4953000"/>
            <a:ext cx="8077200" cy="18288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12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အရိယာပုဂၢိဳလ္တုိ႔သည္ မိမိရရွိျပီးသည့္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မဂ္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ဖုိလ္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နိဗၺာန္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ႏွင့္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ပယ္ျပီး ေသာ ကိေလသာမ်ား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ၾကြင္းက်န္ေသာ ကိေလသာ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တုိ႔ကုိ ျဖစ္သင့္သလုိ ျပန္လည္ ဆင္ျခင္ၾကေသာေၾကာင့္ မိမိကုိယ္ကုိ အရိယာျဖစ္မွန္းသိႏုိင္သည္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300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12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ေသာတာပတၱိမဂ္၏ မဂ္ကိစၥ (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၄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) ခ်က္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ပရိညာကိစၥ 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ပုိင္းျခား၍သိျခင္း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438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ပဟာနကိစၥ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အကုသုိလ္၏ အပါယိကဒုကၡကုိ အျပီးတုိင္ပယ္ျခင္း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857298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သစၦိကရဏကိစၥ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နိေရာဓသစၥာသုိ႔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ဆုိက္ေရာက္ျခင္း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2578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ဘာ၀နာကိစၥ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မဂၢသစၥာကုိ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ပြားမ်ားမႈ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ျပီးေျမာက္ျခင္း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1059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9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ေသာတာပန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ဂုဏ္ရည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(၇)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1288444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38200" y="929148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indent="-2152650">
              <a:spcBef>
                <a:spcPts val="600"/>
              </a:spcBef>
            </a:pPr>
            <a:r>
              <a:rPr lang="my-MM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အကုသုိလ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ဖစ္ေက်ာတုိ</a:t>
            </a:r>
            <a:endParaRPr lang="my-MM" sz="24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8200" y="1675132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indent="-2152650">
              <a:spcBef>
                <a:spcPts val="600"/>
              </a:spcBef>
            </a:pPr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2152650" indent="-2152650">
              <a:spcBef>
                <a:spcPts val="600"/>
              </a:spcBef>
            </a:pP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အကုသုိလ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ဖစ္တာကုိခ်က္ခ်င္းသိ</a:t>
            </a:r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2152650" lvl="0" indent="-2152650">
              <a:spcBef>
                <a:spcPts val="600"/>
              </a:spcBef>
            </a:pP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35742" y="2420272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533400" indent="-533400">
              <a:spcBef>
                <a:spcPts val="600"/>
              </a:spcBef>
            </a:pPr>
            <a:endParaRPr lang="en-US" sz="20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533400">
              <a:spcBef>
                <a:spcPts val="600"/>
              </a:spcBef>
            </a:pP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သာသနာပ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၌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အရိယာမရွိႏုိင္ဟုယုံၾကည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lvl="0" indent="-533400">
              <a:spcBef>
                <a:spcPts val="600"/>
              </a:spcBef>
            </a:pP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8200" y="3154886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876550" indent="-2876550">
              <a:spcBef>
                <a:spcPts val="600"/>
              </a:spcBef>
            </a:pPr>
            <a:endParaRPr lang="en-US" sz="20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2876550" indent="-2876550">
              <a:spcBef>
                <a:spcPts val="600"/>
              </a:spcBef>
            </a:pP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အကုသုိလ္ကုိ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ခ်က္ခ်င္းကုစား</a:t>
            </a:r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2876550" lvl="0" indent="-2876550">
              <a:spcBef>
                <a:spcPts val="600"/>
              </a:spcBef>
            </a:pPr>
            <a:endParaRPr lang="en-US" sz="24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8200" y="4107351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1801813" lvl="0" indent="-1801813">
              <a:spcBef>
                <a:spcPts val="600"/>
              </a:spcBef>
            </a:pP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၅။ ၀ိရတီသုံးပါးျမဲ</a:t>
            </a:r>
            <a:endParaRPr lang="my-MM" sz="24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38200" y="5077047"/>
            <a:ext cx="7315200" cy="684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595563" indent="-2595563">
              <a:spcBef>
                <a:spcPts val="600"/>
              </a:spcBef>
            </a:pPr>
            <a:endParaRPr lang="en-US" sz="20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2595563" indent="-2595563">
              <a:spcBef>
                <a:spcPts val="600"/>
              </a:spcBef>
            </a:pP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၆။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တရားကုိစူးစုိက္နာ</a:t>
            </a:r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2595563" lvl="0" indent="-2595563">
              <a:spcBef>
                <a:spcPts val="600"/>
              </a:spcBef>
            </a:pPr>
            <a:endParaRPr lang="my-MM" sz="24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3400" y="857284"/>
            <a:ext cx="0" cy="5436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1975624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3400" y="2752049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3400" y="35814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3400" y="45720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3400" y="54102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38200" y="5819776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595563" indent="-2595563">
              <a:spcBef>
                <a:spcPts val="600"/>
              </a:spcBef>
            </a:pPr>
            <a:endParaRPr lang="en-US" sz="20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2595563" indent="-2595563">
              <a:spcBef>
                <a:spcPts val="600"/>
              </a:spcBef>
            </a:pP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၇။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နာျပီးတရားကုိ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အထပ္ထပ္ပြား</a:t>
            </a:r>
            <a:endParaRPr lang="en-SG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2595563" lvl="0" indent="-2595563">
              <a:spcBef>
                <a:spcPts val="600"/>
              </a:spcBef>
            </a:pP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33400" y="6276976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322739"/>
            <a:ext cx="8305800" cy="433540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3238" algn="l"/>
              </a:tabLst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4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နာမရူပ</a:t>
            </a:r>
            <a:r>
              <a:rPr lang="en-US" sz="24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ပရိေစၦဒဉာဏ</a:t>
            </a:r>
            <a:r>
              <a:rPr lang="en-US" sz="24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္ 	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en-US" sz="24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နာမ္န႔ဲရုပ္ခြဲျခားသိ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algn="just"/>
            <a:endParaRPr lang="en-US" sz="2400" b="1" dirty="0">
              <a:solidFill>
                <a:srgbClr val="00B05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4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ပစၥယပရိဂၢဟဉာဏ</a:t>
            </a:r>
            <a:r>
              <a:rPr lang="en-US" sz="24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		(</a:t>
            </a:r>
            <a:r>
              <a:rPr lang="en-US" sz="24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အေၾကာင္းအက်ိဳးခြဲသိ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algn="just"/>
            <a:endParaRPr lang="en-US" sz="2400" b="1" dirty="0">
              <a:solidFill>
                <a:srgbClr val="00B05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4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သမၼသနဉာဏ</a:t>
            </a:r>
            <a:r>
              <a:rPr lang="en-US" sz="24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္ 		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en-US" sz="24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အနိစ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ၥ၊</a:t>
            </a:r>
            <a:r>
              <a:rPr lang="en-US" sz="24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ဒုက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ၡ၊</a:t>
            </a:r>
            <a:r>
              <a:rPr lang="en-US" sz="24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အနတၱဟုသုံးသပ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္)</a:t>
            </a:r>
          </a:p>
          <a:p>
            <a:pPr algn="just"/>
            <a:endParaRPr lang="en-US" sz="2400" b="1" dirty="0">
              <a:solidFill>
                <a:srgbClr val="00B05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400" b="1" dirty="0" err="1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ဥဒယဗၺယဉာဏ</a:t>
            </a:r>
            <a:r>
              <a:rPr lang="en-US" sz="2400" b="1" dirty="0">
                <a:solidFill>
                  <a:srgbClr val="C00000"/>
                </a:solidFill>
                <a:latin typeface="Zawgyi-One" pitchFamily="34" charset="0"/>
                <a:cs typeface="Zawgyi-One" pitchFamily="34" charset="0"/>
              </a:rPr>
              <a:t>္ 	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	(ျ</a:t>
            </a:r>
            <a:r>
              <a:rPr lang="en-US" sz="24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ဖစ္ပ်က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4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မင</a:t>
            </a:r>
            <a:r>
              <a:rPr lang="en-US" sz="24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္)</a:t>
            </a:r>
            <a:endParaRPr lang="en-SG" sz="2400" b="1" dirty="0">
              <a:solidFill>
                <a:srgbClr val="00B05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3238" algn="l"/>
              </a:tabLst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3238" algn="l"/>
              </a:tabLst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ယထာဘူတဉာဏ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(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အမွန္ကုိသိႏုိင္သည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ဉာဏ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္)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94128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085448"/>
            <a:ext cx="7848600" cy="165775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ေသာတာပတၱိမဂ္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သကဒါဂါမိမဂ္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အနာဂါမိမဂ္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အရဟတၱမဂ္ 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မဂ္စိတ္ (၄) ပါး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95032" y="2889000"/>
            <a:ext cx="7987864" cy="844800"/>
            <a:chOff x="89336" y="1019898"/>
            <a:chExt cx="7987864" cy="540000"/>
          </a:xfrm>
        </p:grpSpPr>
        <p:sp>
          <p:nvSpPr>
            <p:cNvPr id="17" name="Rectangle 16"/>
            <p:cNvSpPr/>
            <p:nvPr/>
          </p:nvSpPr>
          <p:spPr>
            <a:xfrm>
              <a:off x="2580287" y="1019898"/>
              <a:ext cx="5496913" cy="54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နိဗၺာန္သုိ႔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သြားရာ မဂၢင္ရွစ္ပါးတည္းဟူေသာ ေရအယဥ္သုိ႔ ေရွးဦးစြာ ေရာက္သူ</a:t>
              </a:r>
            </a:p>
          </p:txBody>
        </p:sp>
        <p:sp>
          <p:nvSpPr>
            <p:cNvPr id="18" name="Snip and Round Single Corner Rectangle 17"/>
            <p:cNvSpPr/>
            <p:nvPr/>
          </p:nvSpPr>
          <p:spPr>
            <a:xfrm>
              <a:off x="89336" y="1053664"/>
              <a:ext cx="2506718" cy="504000"/>
            </a:xfrm>
            <a:prstGeom prst="snipRound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ေသာတာပတၱိ (ေသာတ+အာပတၱိ) </a:t>
              </a:r>
              <a:endParaRPr lang="en-S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5032" y="3879600"/>
            <a:ext cx="7987864" cy="844800"/>
            <a:chOff x="89336" y="2178664"/>
            <a:chExt cx="7987864" cy="540000"/>
          </a:xfrm>
        </p:grpSpPr>
        <p:sp>
          <p:nvSpPr>
            <p:cNvPr id="20" name="Rectangle 19"/>
            <p:cNvSpPr/>
            <p:nvPr/>
          </p:nvSpPr>
          <p:spPr>
            <a:xfrm>
              <a:off x="2580288" y="2178664"/>
              <a:ext cx="5496912" cy="540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(ပဋိသေႏၶေနေသာအားျဖင့္) ကာမဘုံသုိ႔ တစ္ႀကိမ္သာ ျပန္လာေသာသူ</a:t>
              </a:r>
            </a:p>
          </p:txBody>
        </p:sp>
        <p:sp>
          <p:nvSpPr>
            <p:cNvPr id="21" name="Snip and Round Single Corner Rectangle 20"/>
            <p:cNvSpPr/>
            <p:nvPr/>
          </p:nvSpPr>
          <p:spPr>
            <a:xfrm>
              <a:off x="89336" y="2212430"/>
              <a:ext cx="2506718" cy="504000"/>
            </a:xfrm>
            <a:prstGeom prst="snipRoundRect">
              <a:avLst/>
            </a:prstGeom>
            <a:solidFill>
              <a:srgbClr val="8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သကဒါဂါမိ (သကႎ+အာဂါမီ) </a:t>
              </a:r>
              <a:endParaRPr lang="en-S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95032" y="4868868"/>
            <a:ext cx="7987864" cy="846132"/>
            <a:chOff x="89336" y="3302813"/>
            <a:chExt cx="7987864" cy="540851"/>
          </a:xfrm>
        </p:grpSpPr>
        <p:sp>
          <p:nvSpPr>
            <p:cNvPr id="23" name="Rectangle 22"/>
            <p:cNvSpPr/>
            <p:nvPr/>
          </p:nvSpPr>
          <p:spPr>
            <a:xfrm>
              <a:off x="2580288" y="3302813"/>
              <a:ext cx="5496912" cy="5400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ကာမဘုံ (၁၁) ဘုံသုိ႔ ျပန္မလာေသာသူ</a:t>
              </a:r>
            </a:p>
          </p:txBody>
        </p:sp>
        <p:sp>
          <p:nvSpPr>
            <p:cNvPr id="24" name="Snip and Round Single Corner Rectangle 23"/>
            <p:cNvSpPr/>
            <p:nvPr/>
          </p:nvSpPr>
          <p:spPr>
            <a:xfrm>
              <a:off x="89336" y="3339664"/>
              <a:ext cx="2506718" cy="504000"/>
            </a:xfrm>
            <a:prstGeom prst="snipRoundRect">
              <a:avLst/>
            </a:prstGeom>
            <a:solidFill>
              <a:srgbClr val="0066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အနာဂါမိ (န+အာဂါမီ) </a:t>
              </a:r>
              <a:endParaRPr lang="en-S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5032" y="5853112"/>
            <a:ext cx="7987864" cy="844800"/>
            <a:chOff x="89336" y="4464664"/>
            <a:chExt cx="7987864" cy="540000"/>
          </a:xfrm>
        </p:grpSpPr>
        <p:sp>
          <p:nvSpPr>
            <p:cNvPr id="26" name="Rectangle 25"/>
            <p:cNvSpPr/>
            <p:nvPr/>
          </p:nvSpPr>
          <p:spPr>
            <a:xfrm>
              <a:off x="2593426" y="4464664"/>
              <a:ext cx="5483774" cy="540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ကိေလသာအားလုံး ပယ္သတ္၍ ဘဝဇာတ္သိမ္းၿပီးသူ (ရဟႏၲာ)</a:t>
              </a:r>
            </a:p>
          </p:txBody>
        </p:sp>
        <p:sp>
          <p:nvSpPr>
            <p:cNvPr id="27" name="Snip and Round Single Corner Rectangle 26"/>
            <p:cNvSpPr/>
            <p:nvPr/>
          </p:nvSpPr>
          <p:spPr>
            <a:xfrm>
              <a:off x="89336" y="4498430"/>
              <a:ext cx="2506718" cy="504000"/>
            </a:xfrm>
            <a:prstGeom prst="snipRoundRect">
              <a:avLst/>
            </a:prstGeom>
            <a:solidFill>
              <a:srgbClr val="660066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bg1"/>
                  </a:solidFill>
                  <a:latin typeface="Zawgyi-One" pitchFamily="34" charset="0"/>
                  <a:cs typeface="Zawgyi-One" pitchFamily="34" charset="0"/>
                </a:rPr>
                <a:t>အရဟတၱ (အရဟ+ဘာဝ) </a:t>
              </a:r>
              <a:endParaRPr lang="en-SG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Right Brace 30"/>
          <p:cNvSpPr/>
          <p:nvPr/>
        </p:nvSpPr>
        <p:spPr>
          <a:xfrm>
            <a:off x="2514600" y="1219200"/>
            <a:ext cx="609600" cy="12954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/>
          <p:cNvSpPr/>
          <p:nvPr/>
        </p:nvSpPr>
        <p:spPr>
          <a:xfrm>
            <a:off x="3127521" y="1673780"/>
            <a:ext cx="1824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my-MM" sz="2200" b="1" dirty="0">
                <a:latin typeface="Zawgyi-One" pitchFamily="34" charset="0"/>
                <a:cs typeface="Zawgyi-One" pitchFamily="34" charset="0"/>
              </a:rPr>
              <a:t>မဂ္စိတ္ (၄) ပါး</a:t>
            </a:r>
          </a:p>
        </p:txBody>
      </p:sp>
    </p:spTree>
    <p:extLst>
      <p:ext uri="{BB962C8B-B14F-4D97-AF65-F5344CB8AC3E}">
        <p14:creationId xmlns:p14="http://schemas.microsoft.com/office/powerpoint/2010/main" val="8639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112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အရိယာမ်ား ပယ္ေသာအကုသုိလ္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022400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ေသာတာပန္ျဖစ္ပါက  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ဒိ႒ိဂတသမၸယုတ္စိတ္ (၄) ပါးႏွင့္ ၀ိစိကိစၦာ (၁)ပါး ေပါင္း (၅) ပါးေသာ အကုသုိလ္ကုိ ပယ္သည္။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394156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သကဒါဂါမ္သည္ 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indent="-34766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ေသာတာပန္ပယ္ထားေသာ အကုသုိလ္မ်ားကုိ ျငိမ္းေစ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အနာဂါမ္ပယ္မည့္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အကုသုိလ္ကုိ ပါးေစ။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754062"/>
            <a:ext cx="6400800" cy="1263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အနာဂါမ္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ေဒါသမူစိတ္ (၂) ပါးကုိ အၾကြင္းမ့ဲပယ္သည္။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6764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304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495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5102940"/>
            <a:ext cx="6400800" cy="16002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ရဟႏၱာ   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2913" lvl="0" indent="-3476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ဒိ႒ိဂတ၀ိပၸယုတ္စိတ္ (၄) ပါးႏွင့္ ဥဒၶစၥသမၸယုတ္ (၁) ပါး ေပါင္း (၅) ပါးေသာ အကုသုိလ္စိတ္တုိ႔ကုိ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ပယ္သည္။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91059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6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322739"/>
            <a:ext cx="8305800" cy="233486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323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(၂၄)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323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႐ူပါဝစရစိတ္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(၁၅)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323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အ႐ူပါဝစရစိတ္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(၁၂)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323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(၈) ပါး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ေသာဘနစိတ္ (၅၉) ပါး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57675" y="1627539"/>
            <a:ext cx="609600" cy="18288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/>
          <p:cNvSpPr/>
          <p:nvPr/>
        </p:nvSpPr>
        <p:spPr>
          <a:xfrm>
            <a:off x="4958400" y="2326495"/>
            <a:ext cx="27254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my-MM" sz="2200" b="1" dirty="0">
                <a:latin typeface="Zawgyi-One" pitchFamily="34" charset="0"/>
                <a:cs typeface="Zawgyi-One" pitchFamily="34" charset="0"/>
              </a:rPr>
              <a:t>ေသာဘနစိတ္ (၅၉) ပါး</a:t>
            </a:r>
          </a:p>
        </p:txBody>
      </p:sp>
    </p:spTree>
    <p:extLst>
      <p:ext uri="{BB962C8B-B14F-4D97-AF65-F5344CB8AC3E}">
        <p14:creationId xmlns:p14="http://schemas.microsoft.com/office/powerpoint/2010/main" val="86394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3089" y="1124744"/>
            <a:ext cx="7892845" cy="5055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အျပစ္ရွိျခင္း ၊ မေကာင္းေသာ အက်ိဳးကုိေပးျခင္း သေဘာသည္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အကုသုိလ္မည္၏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1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မဟုတ္။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ကုသလ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ကုသုိလ္ ၊ ေကာင္းမႈ )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ေလာဘမူစိတ္ (၈)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ေဒါသမူစိတ္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 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(၂)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ေမာဟမူစိတ္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(၂)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1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မူလ = အရင္းခံ၊ အေၾကာင္းတရား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19400" y="3753916"/>
            <a:ext cx="1950146" cy="1275284"/>
            <a:chOff x="2819400" y="3753916"/>
            <a:chExt cx="1950146" cy="1275284"/>
          </a:xfrm>
        </p:grpSpPr>
        <p:sp>
          <p:nvSpPr>
            <p:cNvPr id="2" name="Right Brace 1"/>
            <p:cNvSpPr/>
            <p:nvPr/>
          </p:nvSpPr>
          <p:spPr>
            <a:xfrm>
              <a:off x="2819400" y="3753916"/>
              <a:ext cx="609600" cy="1275284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581400" y="4176114"/>
              <a:ext cx="11881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(၁၂) ပါး </a:t>
              </a:r>
              <a:endParaRPr lang="en-SG" dirty="0"/>
            </a:p>
          </p:txBody>
        </p:sp>
      </p:grpSp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အကုသုိလ္စိတ္ (၁၂) ပါး</a:t>
            </a: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496635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spcBef>
                <a:spcPts val="18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(၅၄)ပါး</a:t>
            </a:r>
          </a:p>
          <a:p>
            <a:pPr marL="533400" indent="-438150">
              <a:spcBef>
                <a:spcPts val="18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မဟဂၢဳတ္စိတ္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(၂၇) ပါး</a:t>
            </a:r>
          </a:p>
          <a:p>
            <a:pPr marL="533400" indent="-438150">
              <a:spcBef>
                <a:spcPts val="18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(၈) ပါး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18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တစ္နည္း</a:t>
            </a:r>
          </a:p>
          <a:p>
            <a:pPr marL="533400" indent="-438150">
              <a:spcBef>
                <a:spcPts val="18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အေသာဘနစိတ္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(၃၀) ပါး</a:t>
            </a:r>
          </a:p>
          <a:p>
            <a:pPr marL="533400" indent="-438150">
              <a:spcBef>
                <a:spcPts val="18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ေသာဘနစိတ္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(၅၉) ပါး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18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တစ္နည္း</a:t>
            </a:r>
          </a:p>
          <a:p>
            <a:pPr marL="533400" indent="-438150">
              <a:spcBef>
                <a:spcPts val="18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ေလာကီစိတ္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(၈၁) ပါး</a:t>
            </a:r>
          </a:p>
          <a:p>
            <a:pPr marL="533400" indent="-438150">
              <a:spcBef>
                <a:spcPts val="18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(၈) ပါး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စိတ္အက်ဥ္း (၈၉) ပါး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2217" y="1219200"/>
            <a:ext cx="609600" cy="12954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/>
          <p:cNvSpPr/>
          <p:nvPr/>
        </p:nvSpPr>
        <p:spPr>
          <a:xfrm>
            <a:off x="4817808" y="1566818"/>
            <a:ext cx="30289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စိတ္အက်ဥ္း (၈၉) ပါး</a:t>
            </a:r>
          </a:p>
        </p:txBody>
      </p:sp>
      <p:sp>
        <p:nvSpPr>
          <p:cNvPr id="8" name="Right Brace 7"/>
          <p:cNvSpPr/>
          <p:nvPr/>
        </p:nvSpPr>
        <p:spPr>
          <a:xfrm>
            <a:off x="4222217" y="3441700"/>
            <a:ext cx="609600" cy="6477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4817808" y="3429000"/>
            <a:ext cx="30289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စိတ္အက်ဥ္း (၈၉) ပါး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4222217" y="5029200"/>
            <a:ext cx="609600" cy="6477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>
            <a:off x="4817808" y="5029200"/>
            <a:ext cx="30289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စိတ္အက်ဥ္း (၈၉) ပါး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2903" y="6019800"/>
            <a:ext cx="8030497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00"/>
            </a:solidFill>
          </a:ln>
        </p:spPr>
        <p:txBody>
          <a:bodyPr wrap="square">
            <a:spAutoFit/>
          </a:bodyPr>
          <a:lstStyle/>
          <a:p>
            <a:pPr marL="85725" lvl="0" indent="9525">
              <a:spcBef>
                <a:spcPts val="600"/>
              </a:spcBef>
              <a:tabLst>
                <a:tab pos="2871788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စိတ္အက်ဥ္း (၈၉) ပါးကုိ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“စိတ္တစ္ခုယုတ္ ကုိးဆယ္”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ဟုလည္း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သုံးႏႈန္းပါသည္။</a:t>
            </a:r>
          </a:p>
        </p:txBody>
      </p:sp>
    </p:spTree>
    <p:extLst>
      <p:ext uri="{BB962C8B-B14F-4D97-AF65-F5344CB8AC3E}">
        <p14:creationId xmlns:p14="http://schemas.microsoft.com/office/powerpoint/2010/main" val="8639412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513947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အရိယာ ပုဂၢိဳလ္တုိ႔သည္ အရိယာျဖစ္ျပီးေနာက္ စ်ာန္တရားမ်ားရရွိ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ေအာင္အားထုတ္ၾကပါက ပထမစ်ာန္၊ဒုတိယစ်ာန္ စသည္ျဖင့္ စ်ာန္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ငါးပါးလုံးကုိ ရရွိႏုိင္ၾကသည္။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ထုိ႔ေၾကာင့္ ေလာကုတၱရာစိတ္ (၈) ပါးတုိ႔တြင္ မဂ္ေလးပါးေၾကာင့္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စ်ာန္စိတ္ (၂၀) ျဖစ္ရသကဲ့သုိ႔ ဖုိလ္စိတ္ ေလးပါးေၾကာင့္လည္း စ်ာန္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 (၂၀)ျဖစ္ရသည္။ ထုိေလာကုတၱရာစိတ္ အက်ယ္ (၄၀)ျပားျခင္း</a:t>
            </a:r>
          </a:p>
          <a:p>
            <a:pPr marL="122238" indent="-26988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ေၾကာင့္ ေလာကီစိတ္ (၈၁) ပါးႏွင့္ေပါင္းပါက စိတ္ အက်ယ္ (၁၂၁) ပါး ျဖစ္ရသည္။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စိတ္အက်ယ္ (၁၂၁) ပါးျဖစ္ပုံ</a:t>
            </a:r>
          </a:p>
        </p:txBody>
      </p:sp>
    </p:spTree>
    <p:extLst>
      <p:ext uri="{BB962C8B-B14F-4D97-AF65-F5344CB8AC3E}">
        <p14:creationId xmlns:p14="http://schemas.microsoft.com/office/powerpoint/2010/main" val="8639412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592045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ဝိတက္၊ ဝိစာရ၊ ပီတိ၊ သုခ၊ ဧကဂၢတာ တည္းဟူေသာ စ်ာန္အဂၤါ (၅) ပါးႏွင့္ တကြျဖစ္ေသာ ပထမစ်ာန္ ေသာတပတၱိမဂ္စိတ္တစ္ပါး</a:t>
            </a:r>
          </a:p>
          <a:p>
            <a:pPr marL="533400" indent="-438150">
              <a:spcBef>
                <a:spcPts val="600"/>
              </a:spcBef>
            </a:pPr>
            <a:endParaRPr lang="en-US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ဝိစာရ၊ ပီတိ၊ သုခ၊ ဧကဂၢတာ တည္းဟူေသာ စ်ာန္အဂၤါ (၄) ပါးႏွင့္ တကြျဖစ္ေသာ ဒုတိယစ်ာန္ ေသာတပတၱိမဂ္စိတ္တစ္ပါး</a:t>
            </a:r>
          </a:p>
          <a:p>
            <a:pPr marL="533400" indent="-438150">
              <a:spcBef>
                <a:spcPts val="600"/>
              </a:spcBef>
            </a:pPr>
            <a:endParaRPr lang="en-US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ပီတိ၊ သုခ၊ ဧကဂၢတာ တည္းဟူေသာ စ်ာန္အဂၤါ (၃) ပါးႏွင့္ တကြျဖစ္ေသာ တတိယစ်ာန္ ေသာတပတၱိမဂ္စိတ္တစ္ပါး</a:t>
            </a:r>
          </a:p>
          <a:p>
            <a:pPr marL="533400" indent="-438150">
              <a:spcBef>
                <a:spcPts val="600"/>
              </a:spcBef>
            </a:pPr>
            <a:endParaRPr lang="en-US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သုခ၊ ဧကဂၢတာ တည္းဟူေသာ စ်ာန္အဂၤါ (၂) ပါးႏွင့္ တကြျဖစ္ေသာ စတုတၳစ်ာန္ ေသာတပတၱိမဂ္စိတ္တစ္ပါး</a:t>
            </a:r>
          </a:p>
          <a:p>
            <a:pPr marL="533400" indent="-438150">
              <a:spcBef>
                <a:spcPts val="600"/>
              </a:spcBef>
            </a:pPr>
            <a:endParaRPr lang="en-US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ဥေပကၡာ၊ ဧကဂၢတာ တည္းဟူေသာ စ်ာန္အဂၤါ (၂) ပါးႏွင့္ တကြျဖစ္ေသာ ပဥၥစ်ာန္ ေသာတပတၱိမဂ္စိတ္တစ္ပါး</a:t>
            </a:r>
          </a:p>
          <a:p>
            <a:pPr marL="533400" indent="-438150"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က်န္သည့္ မဂ္စိတ္ (၃) ပါး၊ ဖုိလ္စိတ္ (၄) ပါးတုိ႔ကုိလည္း အထက္ပါအတုိင္း ေရတြက္ပါ။ 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ေသာတာပတၱိမဂ္စိတ္ (၅) ပါး</a:t>
            </a:r>
          </a:p>
        </p:txBody>
      </p:sp>
    </p:spTree>
    <p:extLst>
      <p:ext uri="{BB962C8B-B14F-4D97-AF65-F5344CB8AC3E}">
        <p14:creationId xmlns:p14="http://schemas.microsoft.com/office/powerpoint/2010/main" val="8639412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175008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22897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ကာမာဝစရစိတ္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(၅၄)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22897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မဟဂၢဳတ္စိတ္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(၂၇) ပါး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22897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ေလာကုတၱရာစိတ္အက်ယ္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(၄၀) 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စိတ္အက်ယ္ (၁၂၁) ပါး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476752" y="1295400"/>
            <a:ext cx="609600" cy="12954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/>
          <p:cNvSpPr/>
          <p:nvPr/>
        </p:nvSpPr>
        <p:spPr>
          <a:xfrm>
            <a:off x="5114197" y="1750337"/>
            <a:ext cx="27446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my-MM" sz="2200" b="1" dirty="0">
                <a:latin typeface="Zawgyi-One" pitchFamily="34" charset="0"/>
                <a:cs typeface="Zawgyi-One" pitchFamily="34" charset="0"/>
              </a:rPr>
              <a:t>စိတ္အက်ယ္ (၁၂၁) ပါး</a:t>
            </a:r>
          </a:p>
        </p:txBody>
      </p:sp>
    </p:spTree>
    <p:extLst>
      <p:ext uri="{BB962C8B-B14F-4D97-AF65-F5344CB8AC3E}">
        <p14:creationId xmlns:p14="http://schemas.microsoft.com/office/powerpoint/2010/main" val="3070996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42746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သတၱ၀ါတုိ႔ကုိ သံသရာ၀ဋ္၌ ခ်ဳပ္တတ္၊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ေျမွးယွက္တတ္ေသာေၾကာင့္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၀ါန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မည္ေသာ တဏွာမွ ထြက္ေျမာက္သည္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၏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အျဖစ္ေၾကာင့္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နိဗၺာန္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မည္၏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နိဗၺာန္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(၂) မ်ိဳး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ခႏၶာအၾကြင္းရွိလ်က္ ျငိမ္းခ်မ္းမႈကုိ ခံစားရေသာ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သဥပါဒိေသသ နိဗၺာန္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ပရိနိဗၺာန္စံျပီးေနာက္ ဘ၀ျငိမ္းရေသာ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အနဳပါဒိေသသ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နိဗၺာန္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နိဗၺာန္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136634" y="5486400"/>
            <a:ext cx="8077200" cy="11430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နိဗၺာန္ကုိ မဂ္ဉာဏ္ေလးပါးျဖင့္သာ တုိက္ရုိက္ မ်က္ေမွာက္ျပဳႏုိင္သည္</a:t>
            </a:r>
          </a:p>
        </p:txBody>
      </p:sp>
    </p:spTree>
    <p:extLst>
      <p:ext uri="{BB962C8B-B14F-4D97-AF65-F5344CB8AC3E}">
        <p14:creationId xmlns:p14="http://schemas.microsoft.com/office/powerpoint/2010/main" val="30709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4000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ေသဆုံးမႈ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မရွိေသာ တရား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ေသဆုံးျခင္းကုိ လြန္ေျမာက္ျပီးေသာ တရား</a:t>
            </a:r>
          </a:p>
          <a:p>
            <a:pPr marL="450850" indent="-35560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ကံ၊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ဥတု၊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အာဟာရ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ဟူေသာ အေၾကာင္းတရားတုိ႔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ျပဳျပင္စီရင္ျခင္း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မရွိေသာ တရား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မိမိထက္ လြန္ျမတ္ေသာ သေဘာမရွိေသာ တရား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အရိယာတုိ႔သာ ေရာက္သင့္ ေရာက္အပ္ေသာ တရား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နိဗၺာန္၏ ဂုဏ္ပုဒ္မ်ား</a:t>
            </a:r>
          </a:p>
        </p:txBody>
      </p:sp>
    </p:spTree>
    <p:extLst>
      <p:ext uri="{BB962C8B-B14F-4D97-AF65-F5344CB8AC3E}">
        <p14:creationId xmlns:p14="http://schemas.microsoft.com/office/powerpoint/2010/main" val="3070996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605895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3238" algn="l"/>
              </a:tabLst>
            </a:pP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အကုသုိလ္စိတ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 ၁၂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ေလာဘ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၈၊ေဒါသ ၂၊ေမာဟ ၂)</a:t>
            </a:r>
          </a:p>
          <a:p>
            <a:pPr algn="just"/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အဟိတ္စိတ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 ၁၈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(အကု၀ိ ၇၊ကု၀ိ ၈၊အဟိတ္ၾ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ကိ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၃)</a:t>
            </a:r>
          </a:p>
          <a:p>
            <a:pPr algn="just"/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ကာမေသာဘန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၂၄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ကု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၈၊ ၀ိပါက္ ၈၊ ၾ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ကိယာ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၈)</a:t>
            </a:r>
          </a:p>
          <a:p>
            <a:pPr algn="just"/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ရူပစိတ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 ၁၅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ကု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၅၊၀ိ ၅၊ၾ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ကိ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၅)</a:t>
            </a:r>
          </a:p>
          <a:p>
            <a:pPr algn="just"/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အရူပစိတ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 ၁၂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(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ကု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၄၊၀ိ ၄၊ၾ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ကိ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၄)</a:t>
            </a:r>
          </a:p>
          <a:p>
            <a:pPr algn="just"/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၆။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ေလာကုတၱရာစိတ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 ၈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မဂ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 ၄၊ဖုိလ္ ၄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အက်ဥ္း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algn="just"/>
            <a:endParaRPr lang="en-US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algn="just"/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သုိ႔မဟုတ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အက်ယ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 ၁၂၁ 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US" sz="24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မဂ</a:t>
            </a:r>
            <a:r>
              <a:rPr lang="en-US" sz="24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 ၂၀၊ဖုိလ္ ၂၀)</a:t>
            </a:r>
            <a:endParaRPr lang="en-SG" sz="24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3238" algn="l"/>
              </a:tabLst>
            </a:pP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စိတ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(၈၉)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သုိ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႔ (၁၂၁)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9412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 Diagonal Corner Rectangle 2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သင္တန္းဆင္းကဗ်ာ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857567"/>
            <a:ext cx="8229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ဗုဒၶျမတ္စြာ၊ ေလာင္းလ်ာတုန္းက၊ ေနာက္ဆုံးအထိ၊ ပါရမီ၊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လူနတ္မ်ားစြာ၊ ခ်မ္းသာေရးမုိ႔၊ အသက္ေပးလုိ႔၊ ျဖည့္ခဲ့သည္။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ဗုဒၶျမတ္စြာ၊ သာသနာအတြက္ေတာ့၊ ငါပါအသက္၊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ဆုံးေစမည္၊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ေနာက္မဆုတ္ေပါင္၊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ခုလုိေတြးလုိ႔၊ ကုသုိလ္ေရးမုိ႔၊ ၾကိဳးစားမည္ 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52007"/>
            <a:ext cx="8153400" cy="443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my-MM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ဆက္လက္ၾကိဳးစားပါဦးမည္</a:t>
            </a:r>
          </a:p>
        </p:txBody>
      </p:sp>
    </p:spTree>
    <p:extLst>
      <p:ext uri="{BB962C8B-B14F-4D97-AF65-F5344CB8AC3E}">
        <p14:creationId xmlns:p14="http://schemas.microsoft.com/office/powerpoint/2010/main" val="41534546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 Diagonal Corner Rectangle 2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ေက်းဇူးတုံ႔ဆပ္ပူေဇာ္လႊာ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272" y="1219200"/>
            <a:ext cx="8352928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ယေန႔ယခု အကၽြန္ပ္တုိ႔ ေပါင္းစု၍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ျပဳခဲ့သမွ်ေသာ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ဒါနကုသုိလ္၊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ေဆာက္တည္ခဲ့သမွ်ေသာ သီလကုသုိလ္၊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ပြားမ်ား အားထုတ္ခဲ့သမွ်ေသာ ဘာ၀နာကုသုိလ္၊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သာသနာေတာ္ တည္တံ့ရာ တည္တံ့ေၾကာင္း၊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တုိးတက္ရာ တုိးတက္ေၾကာင္း၊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ျပန္႔ပြားရာ ျပန္႔ပြားေၾကာင္း၊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ေဆာက္ရြက္ခြင့္ ရသမွ်ေသာ သာသနာျပဳ ကုသုိလ္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အစုစုတုိ႔ျဖင့္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ရတနာျမတ္သုံးပါး၊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ဆရာသမား၊ ေက်းဇူးရွင္အေပါင္းတုိ႔ႏွင့္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တကြ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သာသနာေတာ္ ျမတ္ၾကီးအား ဓမၼပူဇာအျဖစ္ ေက်းဇူးတုံ႔ဆပ္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ပူေဇာ္ပါ၏။</a:t>
            </a:r>
          </a:p>
        </p:txBody>
      </p:sp>
    </p:spTree>
    <p:extLst>
      <p:ext uri="{BB962C8B-B14F-4D97-AF65-F5344CB8AC3E}">
        <p14:creationId xmlns:p14="http://schemas.microsoft.com/office/powerpoint/2010/main" val="41534546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 Diagonal Corner Rectangle 2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ဆုေတာင္း အမွ်ေ၀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72" y="1248519"/>
            <a:ext cx="8352928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ဤျပဳခဲ့ေသာ ကုသလေစတနာ အ၀၀တုိ႔သည္ အကၽြန္ပ္တုိ႔ ပန္ဆင္ထားေသာ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မဂ္၊ဖုိလ္၊နိဗၺာန္ ေဗာဓိဆုျမတ္ အသီးအသီးအတြက္ အေထာက္အပံ့့ ျဖစ္ပါေစ။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1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ဤျပဳခဲ့သမွ်ေသာ ကုသလေစတနာ အ၀၀တုိ႔ကုိ အကၽြန္ပ္တုိ႔ႏွင့္တကြ ဘ၀အဆက္ဆက္ သံသရာအဆက္ဆက္၌ ေတာ္စပ္ခဲ့ၾကဖူးသမွ်ေသာ မိေဟာင္းဖေဟာင္း၊ ဆရာေဟာင္း၊သမားေဟာင္း၊ ေဆြေဟာင္း၊ မ်ိဳးေဟာင္း၊ ေက်းဇူးရွင္အေပါင္းတုိ႔ႏွင့္တကြ ၃၁ ဘုံတြင္ က်င္လည္လ်က္ ရွိၾကကုန္ေသာ သုခိတ၊ဒုကၡိတ သတၱ၀ါ၊ ေ၀ေနယ်အေပါင္းတုိ႔အား ထပ္တူထပ္မွ် ရၾကေစျခင္းငွါ အကၽြန္ပ္တုိ႔ အားလုံးက အမွ်ေပးေ၀ ဒါနျပဳၾကပါကုန္၏။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1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   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အားလုံး (အမွ်…အမွ်…အမွ်) ယူေတာ္မူၾကပါကုန္ေလာ့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   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သာဓု…သာဓု…သာဓု</a:t>
            </a:r>
          </a:p>
        </p:txBody>
      </p:sp>
    </p:spTree>
    <p:extLst>
      <p:ext uri="{BB962C8B-B14F-4D97-AF65-F5344CB8AC3E}">
        <p14:creationId xmlns:p14="http://schemas.microsoft.com/office/powerpoint/2010/main" val="1377466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279400" y="279400"/>
            <a:ext cx="8534400" cy="63246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3" y="533400"/>
            <a:ext cx="84561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မႏၱ</a:t>
            </a:r>
            <a:r>
              <a:rPr lang="en-US" sz="3600" b="1" dirty="0" err="1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ေလးတုိင္းေဒသၾကီး</a:t>
            </a:r>
            <a:r>
              <a:rPr lang="en-US" sz="3600" b="1" dirty="0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၊ ျ</a:t>
            </a:r>
            <a:r>
              <a:rPr lang="en-US" sz="3600" b="1" dirty="0" err="1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ပင္ဦးလြင</a:t>
            </a:r>
            <a:r>
              <a:rPr lang="en-US" sz="3600" b="1" dirty="0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algn="ctr"/>
            <a:r>
              <a:rPr lang="my-MM" sz="3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</a:t>
            </a:r>
            <a:r>
              <a:rPr lang="en-US" sz="3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ည</a:t>
            </a:r>
            <a:r>
              <a:rPr lang="my-MM" sz="3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3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းပညာတကၠသုိလ</a:t>
            </a:r>
            <a:r>
              <a:rPr lang="en-US" sz="3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en-US" sz="3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ရတနာပုံဆုိင္ဘာစီးတီ</a:t>
            </a:r>
            <a:r>
              <a:rPr lang="my-MM" sz="3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en-US" sz="3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 </a:t>
            </a:r>
            <a:r>
              <a:rPr lang="en-US" sz="36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တြင</a:t>
            </a:r>
            <a:r>
              <a:rPr lang="en-US" sz="3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algn="ctr"/>
            <a:r>
              <a:rPr lang="en-US" sz="3600" b="1" dirty="0" err="1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သင</a:t>
            </a:r>
            <a:r>
              <a:rPr lang="en-US" sz="3600" b="1" dirty="0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္ၾ</a:t>
            </a:r>
            <a:r>
              <a:rPr lang="en-US" sz="3600" b="1" dirty="0" err="1">
                <a:solidFill>
                  <a:srgbClr val="0066FF"/>
                </a:solidFill>
                <a:latin typeface="Zawgyi-One" pitchFamily="34" charset="0"/>
                <a:cs typeface="Zawgyi-One" pitchFamily="34" charset="0"/>
              </a:rPr>
              <a:t>ကားပုိ႔ခ်အပ္ေသာ</a:t>
            </a:r>
            <a:endParaRPr lang="en-US" sz="3600" b="1" dirty="0">
              <a:solidFill>
                <a:srgbClr val="0066FF"/>
              </a:solidFill>
              <a:latin typeface="Zawgyi-One" pitchFamily="34" charset="0"/>
              <a:cs typeface="Zawgyi-One" pitchFamily="34" charset="0"/>
            </a:endParaRPr>
          </a:p>
          <a:p>
            <a:pPr algn="ctr"/>
            <a:endParaRPr lang="en-US" sz="3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algn="ctr"/>
            <a:r>
              <a:rPr lang="en-US" sz="3600" b="1" i="1" dirty="0" err="1">
                <a:solidFill>
                  <a:srgbClr val="660066"/>
                </a:solidFill>
                <a:latin typeface="Zawgyi-One" pitchFamily="34" charset="0"/>
                <a:cs typeface="Zawgyi-One" pitchFamily="34" charset="0"/>
              </a:rPr>
              <a:t>လူသား</a:t>
            </a:r>
            <a:r>
              <a:rPr lang="en-US" sz="3600" b="1" i="1" dirty="0">
                <a:solidFill>
                  <a:srgbClr val="660066"/>
                </a:solidFill>
                <a:latin typeface="Zawgyi-One" pitchFamily="34" charset="0"/>
                <a:cs typeface="Zawgyi-One" pitchFamily="34" charset="0"/>
              </a:rPr>
              <a:t>ႏွင့္ </a:t>
            </a:r>
            <a:r>
              <a:rPr lang="en-US" sz="3600" b="1" i="1" dirty="0" err="1">
                <a:solidFill>
                  <a:srgbClr val="660066"/>
                </a:solidFill>
                <a:latin typeface="Zawgyi-One" pitchFamily="34" charset="0"/>
                <a:cs typeface="Zawgyi-One" pitchFamily="34" charset="0"/>
              </a:rPr>
              <a:t>အဘိဓမၼာ</a:t>
            </a:r>
            <a:r>
              <a:rPr lang="en-US" sz="3600" b="1" i="1" dirty="0">
                <a:solidFill>
                  <a:srgbClr val="660066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3600" b="1" i="1" dirty="0" err="1">
                <a:solidFill>
                  <a:srgbClr val="660066"/>
                </a:solidFill>
                <a:latin typeface="Zawgyi-One" pitchFamily="34" charset="0"/>
                <a:cs typeface="Zawgyi-One" pitchFamily="34" charset="0"/>
              </a:rPr>
              <a:t>အထူး</a:t>
            </a:r>
            <a:r>
              <a:rPr lang="en-US" sz="3600" b="1" i="1" dirty="0">
                <a:solidFill>
                  <a:srgbClr val="660066"/>
                </a:solidFill>
                <a:latin typeface="Zawgyi-One" pitchFamily="34" charset="0"/>
                <a:cs typeface="Zawgyi-One" pitchFamily="34" charset="0"/>
              </a:rPr>
              <a:t> (၅) </a:t>
            </a:r>
            <a:r>
              <a:rPr lang="en-US" sz="3600" b="1" i="1" dirty="0" err="1">
                <a:solidFill>
                  <a:srgbClr val="660066"/>
                </a:solidFill>
                <a:latin typeface="Zawgyi-One" pitchFamily="34" charset="0"/>
                <a:cs typeface="Zawgyi-One" pitchFamily="34" charset="0"/>
              </a:rPr>
              <a:t>ရက္သင္တန္း</a:t>
            </a:r>
            <a:endParaRPr lang="en-US" sz="2400" b="1" i="1" dirty="0">
              <a:solidFill>
                <a:srgbClr val="660066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0" y="3886200"/>
            <a:ext cx="63261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sz="3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lvl="0" algn="ctr"/>
            <a:r>
              <a:rPr lang="en-US" sz="3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သင္တန္း</a:t>
            </a:r>
            <a:r>
              <a:rPr lang="en-US" sz="3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ဆရာေတာ</a:t>
            </a:r>
            <a:r>
              <a:rPr lang="en-US" sz="32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္ </a:t>
            </a:r>
          </a:p>
          <a:p>
            <a:pPr lvl="0" algn="ctr"/>
            <a:endParaRPr lang="en-US" sz="2400" dirty="0">
              <a:solidFill>
                <a:srgbClr val="000099"/>
              </a:solidFill>
              <a:latin typeface="Zawgyi-One" pitchFamily="34" charset="0"/>
              <a:cs typeface="Zawgyi-One" pitchFamily="34" charset="0"/>
            </a:endParaRPr>
          </a:p>
          <a:p>
            <a:pPr lvl="0" algn="ctr"/>
            <a:r>
              <a:rPr lang="en-US" sz="3200" b="1" dirty="0" err="1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ပညာပါရမီဆရာေတာ</a:t>
            </a:r>
            <a:r>
              <a:rPr lang="en-US" sz="32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္ ဦးဉာဏ၀ရ </a:t>
            </a:r>
          </a:p>
          <a:p>
            <a:pPr lvl="0" algn="ctr"/>
            <a:endParaRPr lang="en-US" sz="2000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lvl="0" algn="ctr"/>
            <a:r>
              <a:rPr lang="en-US" sz="20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၂၀၁၇ </a:t>
            </a:r>
            <a:r>
              <a:rPr lang="en-US" sz="2000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ခု</a:t>
            </a:r>
            <a:r>
              <a:rPr lang="en-US" sz="20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ဒီဇင္ဘာလ</a:t>
            </a:r>
            <a:r>
              <a:rPr lang="en-US" sz="20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 (၁၉) </a:t>
            </a:r>
            <a:r>
              <a:rPr lang="en-US" sz="2000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ရက္ေန႔မ</a:t>
            </a:r>
            <a:r>
              <a:rPr lang="en-US" sz="2000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ွ (၂၃) </a:t>
            </a:r>
            <a:r>
              <a:rPr lang="en-US" sz="2000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ရက္ေန႔ထိ</a:t>
            </a:r>
            <a:endParaRPr lang="en-SG" sz="20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96026" y="4191000"/>
            <a:ext cx="7701147" cy="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52337" y="5105400"/>
            <a:ext cx="5791200" cy="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78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3089" y="1124744"/>
            <a:ext cx="8142711" cy="4108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63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စိတ္ပါ 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(၀မ္းသာ၊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ၾကည္ႏူး၊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ေက်နပ္၊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သေဘာက်)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1158875" indent="-1063625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(စိတ္ပါ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ေသာမနႆ)</a:t>
            </a:r>
          </a:p>
          <a:p>
            <a:pPr marL="533400" indent="-438150">
              <a:spcBef>
                <a:spcPts val="600"/>
              </a:spcBef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27463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ဒိ႒ိယွဥ္ 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(အျပစ္ရွိမွန္းမသိ)</a:t>
            </a:r>
          </a:p>
          <a:p>
            <a:pPr marL="1249363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(ဒိ႒ိ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ဒိ႒ိ၊ ယွဥ္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သမၸယုတ္)</a:t>
            </a:r>
          </a:p>
          <a:p>
            <a:pPr marL="533400" indent="-438150">
              <a:spcBef>
                <a:spcPts val="600"/>
              </a:spcBef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27463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သူမ်ား မခုိင္း</a:t>
            </a:r>
          </a:p>
          <a:p>
            <a:pPr marL="1249363" indent="-11541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(မခုိင္း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အသခၤါရိက)</a:t>
            </a:r>
          </a:p>
          <a:p>
            <a:pPr marL="533400" indent="-438150"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လုိခ်င္၊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ျဖစ္ခ်င္၊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သြားခ်င္၊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လာခ်င္စေသာ </a:t>
            </a:r>
            <a:r>
              <a:rPr lang="my-MM" sz="2400" b="1" i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ခ်င္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အားလုံးသည္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ေလာဘတည္း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2" name="Round Same Side Corner Rectangle 11"/>
          <p:cNvSpPr/>
          <p:nvPr/>
        </p:nvSpPr>
        <p:spPr>
          <a:xfrm>
            <a:off x="136634" y="5486400"/>
            <a:ext cx="8077200" cy="12954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အျပန္အားျဖင္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့ စိတ္မပါ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ဥေပကၡာ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မယွဥ္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၀ိပၸယုတ္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။ </a:t>
            </a:r>
            <a:endParaRPr lang="en-US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ခုိင္း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=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သသခၤါရိက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ဟု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မွတ္ရန္။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ေလာဘမူစိတ္ (၈) ပါး</a:t>
            </a: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13648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804966"/>
            <a:ext cx="8305800" cy="71903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8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ပညာပါရမီအသင္း</a:t>
            </a:r>
            <a:endParaRPr lang="en-SG" sz="28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သိလုိသည္မ်ားကုိ ေမးျမန္းရန္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1" y="959190"/>
            <a:ext cx="666749" cy="488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9" y="1976438"/>
            <a:ext cx="690562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35" y="3245190"/>
            <a:ext cx="666749" cy="488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52800" y="990600"/>
            <a:ext cx="4953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pyinnyarparami.singapore@gmail.com</a:t>
            </a:r>
            <a:endParaRPr lang="en-SG" dirty="0"/>
          </a:p>
        </p:txBody>
      </p:sp>
      <p:sp>
        <p:nvSpPr>
          <p:cNvPr id="7" name="Rectangle 6"/>
          <p:cNvSpPr/>
          <p:nvPr/>
        </p:nvSpPr>
        <p:spPr>
          <a:xfrm>
            <a:off x="-28574" y="2286000"/>
            <a:ext cx="78771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8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ဆရာေတာ္ ဦးဉာဏ၀ရ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4419600"/>
            <a:ext cx="716280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မျမျမမြန္ 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ဒုဘ႑ာေရးမ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ွဴး)	</a:t>
            </a:r>
            <a:r>
              <a:rPr lang="my-MM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 </a:t>
            </a:r>
            <a:r>
              <a:rPr lang="my-MM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+65 </a:t>
            </a:r>
            <a:r>
              <a:rPr lang="my-MM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8322 3535</a:t>
            </a: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ေဒၚညိဳေလး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		။  </a:t>
            </a:r>
            <a:r>
              <a:rPr lang="my-MM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+65 9627 5113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				။   ။ 09 777 645 435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endParaRPr lang="my-MM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4800" y="1524000"/>
            <a:ext cx="28194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+65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9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061 9568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+65 6676 4406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09 4280 333 62</a:t>
            </a: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05037" y="3302913"/>
            <a:ext cx="34702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unyanawara@gmail.com</a:t>
            </a:r>
            <a:endParaRPr lang="en-SG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95400" y="1600200"/>
            <a:ext cx="5791200" cy="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95400" y="4419600"/>
            <a:ext cx="5791200" cy="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3733800"/>
            <a:ext cx="6000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191000" y="3697069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SG" b="1" dirty="0"/>
          </a:p>
          <a:p>
            <a:r>
              <a:rPr lang="en-SG" b="1" dirty="0" err="1">
                <a:latin typeface="Zawgyi-One" panose="020B0604030504040204" pitchFamily="34" charset="0"/>
                <a:cs typeface="Zawgyi-One" panose="020B0604030504040204" pitchFamily="34" charset="0"/>
              </a:rPr>
              <a:t>ေမွာ္ဘီေရႊေက်ာင္း</a:t>
            </a:r>
            <a:endParaRPr lang="en-SG" b="1" dirty="0">
              <a:latin typeface="Zawgyi-One" panose="020B0604030504040204" pitchFamily="34" charset="0"/>
              <a:cs typeface="Zawgyi-One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6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 Diagonal Corner Rectangle 2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ပညာပါရမီေက်ာင္းလိပ္စာ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72" y="1248519"/>
            <a:ext cx="835292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ts val="600"/>
              </a:spcBef>
            </a:pPr>
            <a:r>
              <a:rPr lang="en-US" sz="28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47 </a:t>
            </a:r>
            <a:r>
              <a:rPr lang="en-US" sz="28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Jalan</a:t>
            </a:r>
            <a:r>
              <a:rPr lang="en-US" sz="28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Pintau</a:t>
            </a:r>
            <a:r>
              <a:rPr lang="en-US" sz="28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42900" indent="-342900" algn="ctr">
              <a:spcBef>
                <a:spcPts val="600"/>
              </a:spcBef>
            </a:pPr>
            <a:r>
              <a:rPr lang="en-US" sz="28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Marymount </a:t>
            </a:r>
          </a:p>
          <a:p>
            <a:pPr marL="342900" indent="-342900" algn="ctr">
              <a:spcBef>
                <a:spcPts val="600"/>
              </a:spcBef>
            </a:pPr>
            <a:r>
              <a:rPr lang="en-US" sz="2800" b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Singapore 577108</a:t>
            </a:r>
            <a:endParaRPr lang="en-US" sz="2800" b="1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 algn="ctr">
              <a:spcBef>
                <a:spcPts val="600"/>
              </a:spcBef>
            </a:pPr>
            <a:r>
              <a:rPr lang="en-US" sz="28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Phone 6676 4406</a:t>
            </a:r>
          </a:p>
          <a:p>
            <a:pPr marL="342900" indent="-342900">
              <a:spcBef>
                <a:spcPts val="600"/>
              </a:spcBef>
            </a:pPr>
            <a:endParaRPr lang="en-US" sz="28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Marymount MRT Exit A </a:t>
            </a: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မွထြက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ပီး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ဘတ္စ္စီးႏုိင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ပီး</a:t>
            </a:r>
            <a:endParaRPr lang="en-US" sz="2800" b="1" dirty="0">
              <a:solidFill>
                <a:srgbClr val="00B050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</a:pP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ဘတ္စ္နံပါတ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 ၄၁၀ </a:t>
            </a: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မွလြဲ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၍ </a:t>
            </a: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ဘတ္စ္အားလုံးေရာက္သည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္။ </a:t>
            </a:r>
          </a:p>
          <a:p>
            <a:pPr marL="342900" indent="-342900">
              <a:spcBef>
                <a:spcPts val="600"/>
              </a:spcBef>
            </a:pP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တစ္မွတ္တုိင္သာစီးရမည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္။</a:t>
            </a:r>
          </a:p>
          <a:p>
            <a:pPr marL="342900" indent="-342900">
              <a:spcBef>
                <a:spcPts val="600"/>
              </a:spcBef>
            </a:pP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လမ္းေလ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ွ်</a:t>
            </a: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ာက္လ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ွ်</a:t>
            </a:r>
            <a:r>
              <a:rPr lang="en-US" sz="2800" b="1" dirty="0" err="1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င္လည္းရသည</a:t>
            </a: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</p:txBody>
      </p:sp>
    </p:spTree>
    <p:extLst>
      <p:ext uri="{BB962C8B-B14F-4D97-AF65-F5344CB8AC3E}">
        <p14:creationId xmlns:p14="http://schemas.microsoft.com/office/powerpoint/2010/main" val="13774663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 Diagonal Corner Rectangle 2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ပညာပါရမီေက်ာင္းလိပ္စာ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72" y="1248519"/>
            <a:ext cx="8352928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ts val="600"/>
              </a:spcBef>
            </a:pPr>
            <a:r>
              <a:rPr lang="en-US" sz="36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ပညာပါရမီ</a:t>
            </a:r>
            <a:r>
              <a:rPr lang="en-US" sz="36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စကၤာပူေက်ာင္းတုိက</a:t>
            </a:r>
            <a:r>
              <a:rPr lang="en-US" sz="36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342900" indent="-342900" algn="ctr">
              <a:spcBef>
                <a:spcPts val="600"/>
              </a:spcBef>
            </a:pPr>
            <a:endParaRPr lang="en-US" sz="36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 algn="ctr">
              <a:spcBef>
                <a:spcPts val="600"/>
              </a:spcBef>
            </a:pPr>
            <a:r>
              <a:rPr lang="en-US" sz="36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လွပဒါးေက်းရြာအုပ္စု</a:t>
            </a:r>
            <a:r>
              <a:rPr lang="en-US" sz="36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ေညာင္ကုန္းေက်းရြာ</a:t>
            </a:r>
            <a:endParaRPr lang="en-US" sz="36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 algn="ctr">
              <a:spcBef>
                <a:spcPts val="600"/>
              </a:spcBef>
            </a:pPr>
            <a:endParaRPr lang="en-US" sz="36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 algn="ctr">
              <a:spcBef>
                <a:spcPts val="600"/>
              </a:spcBef>
            </a:pPr>
            <a:r>
              <a:rPr lang="en-US" sz="36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ထန္းတပင္တာဆုံလမ္း</a:t>
            </a:r>
            <a:endParaRPr lang="en-US" sz="36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 algn="ctr">
              <a:spcBef>
                <a:spcPts val="600"/>
              </a:spcBef>
            </a:pPr>
            <a:endParaRPr lang="en-US" sz="36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 algn="ctr">
              <a:spcBef>
                <a:spcPts val="600"/>
              </a:spcBef>
            </a:pPr>
            <a:r>
              <a:rPr lang="en-US" sz="36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ေမွာ္ဘီျမိ</a:t>
            </a:r>
            <a:r>
              <a:rPr lang="en-US" sz="36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ဳ႕</a:t>
            </a:r>
            <a:r>
              <a:rPr lang="en-US" sz="36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နယ</a:t>
            </a:r>
            <a:r>
              <a:rPr lang="en-US" sz="36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36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ရန္ကုန</a:t>
            </a:r>
            <a:r>
              <a:rPr lang="en-US" sz="36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342900" indent="-342900" algn="ctr">
              <a:spcBef>
                <a:spcPts val="600"/>
              </a:spcBef>
            </a:pPr>
            <a:r>
              <a:rPr lang="en-US" sz="36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09 4280 333 62</a:t>
            </a:r>
          </a:p>
        </p:txBody>
      </p:sp>
    </p:spTree>
    <p:extLst>
      <p:ext uri="{BB962C8B-B14F-4D97-AF65-F5344CB8AC3E}">
        <p14:creationId xmlns:p14="http://schemas.microsoft.com/office/powerpoint/2010/main" val="757571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3089" y="1124744"/>
            <a:ext cx="7892845" cy="44935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ေသာမနႆ (၄) ပါး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စိတ္ပါ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ဒိ႒ိယွဥ္		သူမ်ားမခုိင္း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စိတ္ပါ	ဒိ႒ိယွဥ္		သူမ်ားခုိင္း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စိတ္ပါ	ဒိ႒ိမယွဥ္	သူမ်ားမခုိင္း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စိတ္ပါ	ဒိ႒ိမယွဥ္	သူမ်ားခုိင္း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endParaRPr lang="my-MM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ဥေပကၡာ (၄) ပါး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စိတ္မပါ	ဒိ႒ိယွဥ္		သူမ်ားမခုိင္း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စိတ္မပါ	ဒိ႒ိယွဥ္		သူမ်ားခုိင္း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၇။ စိတ္မပါ	ဒိ႒ိမယွဥ္	သူမ်ားမခုိင္း</a:t>
            </a: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၈။ စိတ္မပါ	ဒိ႒ိမယွဥ္	သူမ်ားခုိင္း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ေလာဘမူစိတ္ (၈)ပါးကုိ ျမန္မာလုိ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ရတြက္ျခင္း</a:t>
            </a: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ေလာဘမူစိတ္ကုိ ျဖစ္ေစႏုိင္သည့္ အေၾကာင္းမ်ား</a:t>
            </a:r>
          </a:p>
        </p:txBody>
      </p:sp>
      <p:sp>
        <p:nvSpPr>
          <p:cNvPr id="7" name="Freeform 6"/>
          <p:cNvSpPr/>
          <p:nvPr/>
        </p:nvSpPr>
        <p:spPr>
          <a:xfrm>
            <a:off x="381949" y="1124742"/>
            <a:ext cx="2466827" cy="52168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0066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043364" rIns="152401" bIns="1043363" numCol="1" spcCol="1270" anchor="ctr" anchorCtr="0">
            <a:noAutofit/>
          </a:bodyPr>
          <a:lstStyle/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my-MM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၁။</a:t>
            </a:r>
            <a:r>
              <a:rPr lang="en-US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ေလာဘ </a:t>
            </a:r>
            <a:endParaRPr lang="en-US" sz="2400" b="1" kern="1200" dirty="0">
              <a:solidFill>
                <a:srgbClr val="FFFF00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my-MM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ေလာဘ = လုိခ်င္မႈ</a:t>
            </a:r>
            <a:endParaRPr lang="en-US" sz="21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my-MM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တဏွာ = စြဲလမ္းမႈ</a:t>
            </a:r>
            <a:endParaRPr lang="en-US" sz="21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my-MM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နႏၵီ = ႏွစ္သက္မႈ</a:t>
            </a:r>
            <a:endParaRPr lang="en-US" sz="21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my-MM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ရာဂ = တပ္မက္မႈ</a:t>
            </a:r>
            <a:endParaRPr lang="en-US" sz="21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my-MM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ေပမ = ခ်စ္ခင္မႈ</a:t>
            </a:r>
            <a:endParaRPr lang="en-SG" sz="2100" kern="1200" dirty="0">
              <a:solidFill>
                <a:schemeClr val="bg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019573" y="1124742"/>
            <a:ext cx="2466827" cy="52168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043364" rIns="152401" bIns="1043363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b="1" kern="1200" dirty="0">
              <a:solidFill>
                <a:srgbClr val="FFFF00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b="1" dirty="0">
              <a:solidFill>
                <a:srgbClr val="FFFF00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400" b="1" kern="1200" dirty="0" err="1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ဒိ႒ိ</a:t>
            </a:r>
            <a:endParaRPr lang="en-US" sz="24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အယူမွားမ</a:t>
            </a:r>
            <a:r>
              <a:rPr lang="en-US" sz="24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ႈ၊ ငါ</a:t>
            </a: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ငါ့</a:t>
            </a:r>
            <a:r>
              <a:rPr lang="en-US" sz="24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ဥစၥာ</a:t>
            </a:r>
            <a:r>
              <a:rPr lang="en-US" sz="24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၊ ငါ့</a:t>
            </a:r>
            <a:r>
              <a:rPr lang="en-US" sz="24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သား</a:t>
            </a:r>
            <a:endParaRPr lang="en-US" sz="24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ငါ့</a:t>
            </a: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သမီး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၊ ငါ့</a:t>
            </a: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ဇနီးလုိ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႔</a:t>
            </a: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ထင</a:t>
            </a: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မင္မ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ႈ၊ </a:t>
            </a: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အျပစ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မရွိဟု</a:t>
            </a: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အထင္မွားမ</a:t>
            </a: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ႈ</a:t>
            </a: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SG" sz="2100" kern="1200" dirty="0"/>
          </a:p>
        </p:txBody>
      </p:sp>
      <p:sp>
        <p:nvSpPr>
          <p:cNvPr id="9" name="Freeform 8"/>
          <p:cNvSpPr/>
          <p:nvPr/>
        </p:nvSpPr>
        <p:spPr>
          <a:xfrm>
            <a:off x="5610373" y="1124742"/>
            <a:ext cx="2466827" cy="52168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00009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043364" rIns="152401" bIns="1043363" numCol="1" spcCol="1270" anchor="t" anchorCtr="0">
            <a:noAutofit/>
          </a:bodyPr>
          <a:lstStyle/>
          <a:p>
            <a:pPr lvl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၃</a:t>
            </a:r>
            <a:r>
              <a:rPr lang="my-MM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en-US" sz="2400" b="1" kern="1200" dirty="0" err="1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မာန</a:t>
            </a:r>
            <a:endParaRPr lang="en-US" sz="2400" b="1" kern="1200" dirty="0">
              <a:solidFill>
                <a:srgbClr val="FFFF00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ေထာင္လႊားမ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ႈ</a:t>
            </a:r>
          </a:p>
          <a:p>
            <a:pPr lvl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၀ါၾ</a:t>
            </a: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ကြားမ</a:t>
            </a: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ႈ</a:t>
            </a:r>
          </a:p>
          <a:p>
            <a:pPr lvl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အထင္ေသးမ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ႈ</a:t>
            </a:r>
          </a:p>
          <a:p>
            <a:pPr lvl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အထင</a:t>
            </a: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္ၾ</a:t>
            </a: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ကီးမ</a:t>
            </a: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ႈ</a:t>
            </a:r>
            <a:endParaRPr lang="en-SG" sz="21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3089" y="1124744"/>
            <a:ext cx="7892845" cy="2262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သႆတဒိ႒ိ = ဘ၀ျမဲ၏ဟ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အယူရွိျခင္း</a:t>
            </a:r>
          </a:p>
          <a:p>
            <a:pPr marL="441325" indent="-346075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ဥေစ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ၦဒဒိ႒ိ= ဘ၀ျပတ္၏ဟ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အယူရွိျခင္း ႏွင့္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အယူမွားသူမ်ားကုိ ေပါင္းသင္းဆက္ဆံျခင္း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136634" y="4191000"/>
            <a:ext cx="8077200" cy="14478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ပရမတၳတရားမ်ားကုိ အမွန္မျမင္ျခင္းသည္လည္း ဒိ႒ိ= အမွားျမင္</a:t>
            </a:r>
          </a:p>
          <a:p>
            <a:pPr lvl="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ျခင္းပင္တည္း။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ဒိ႒ိျဖစ္ေၾကာင္း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တရား (၂) ပါး</a:t>
            </a: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3089" y="1124744"/>
            <a:ext cx="7892845" cy="386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65338" indent="-1970088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ေသယ်မာန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ဂုဏ္၊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သိကၡာ၊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ဥစၥာ၊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အဆင္းစ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သည္ျဖင့္ သူမ်ားထက္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သာသည္ဟု မိမိစိတ္၀ယ္ထင္၍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ေထာင္လႊားျခင္း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2065338" indent="-1970088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သဒိသမာန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တန္းတူ၊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အဆင့္တူ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အခ်င္းခ်င္း ဂရုစိုက္စရာမလုိဟု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ႏွလုံးသြင္းျခင္း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ဟီနမာန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သူ႕ေအာက္က်က ဘာအေရးလဲဟု မာန္မူျခင္း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မာန (၃)မ်ိဳး</a:t>
            </a: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ေလာဘေၾကာင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ရုပ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ဖစ္ပုံ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pic>
        <p:nvPicPr>
          <p:cNvPr id="10" name="Picture 9" descr="1530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219200"/>
            <a:ext cx="2304256" cy="1763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young_happy_beautiful_people_smile_face_cg4p156965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1143000"/>
            <a:ext cx="4876800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happy_little_child_baby_girl_laughing_playing_autumn_cg7p2654400c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810000"/>
            <a:ext cx="3275856" cy="29523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076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t="16063" r="11014" b="1567"/>
          <a:stretch/>
        </p:blipFill>
        <p:spPr bwMode="auto">
          <a:xfrm>
            <a:off x="3124200" y="1087994"/>
            <a:ext cx="4948200" cy="523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ေလာဘမူစိတ္ျဖင့္ ပုံေဖၚထားေသာ အလွ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7592" y="1295400"/>
            <a:ext cx="2833470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လမင္းမၽက္နွာ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သမင္မၽက္လုံး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ငါးရံကိုယ္လုံး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နွင္းဆီဖူး</a:t>
            </a:r>
            <a:r>
              <a:rPr lang="en-US" sz="2200" b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ႏႈ</a:t>
            </a:r>
            <a:r>
              <a:rPr lang="my-MM" sz="2200" b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္ခမ္း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ဆင္နွာေမာင္းလက္အစံု</a:t>
            </a: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56600" y="-2028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138192" y="1784886"/>
            <a:ext cx="2514600" cy="5334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၂။ ကာေမသုမိစၦာစာရ</a:t>
            </a:r>
            <a:endParaRPr lang="en-SG" sz="2200" b="1" dirty="0"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652792" y="1784886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မိမိကာမပုိင္မွတပါး အျခားသူမ်ားႏွင့္ မွားယြင္းျခင္း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652792" y="5319792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သူတစ္ပါးဥစၥာကုိ မတရားလုိခ်င္ျခင္း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652792" y="914400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ပုိင္ရွင္မေပးေသာ ဥစၥာကုိယူျခင္း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38192" y="914400"/>
            <a:ext cx="2514600" cy="5334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၁။ အဒိႏၷာဒါန</a:t>
            </a:r>
            <a:endParaRPr lang="en-SG" sz="2200" dirty="0"/>
          </a:p>
        </p:txBody>
      </p:sp>
      <p:sp>
        <p:nvSpPr>
          <p:cNvPr id="30" name="Rounded Rectangle 29"/>
          <p:cNvSpPr/>
          <p:nvPr/>
        </p:nvSpPr>
        <p:spPr>
          <a:xfrm>
            <a:off x="2652792" y="3583980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ကုန္းတုိက္၊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အတင္းေျပာျခင္း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38192" y="3577522"/>
            <a:ext cx="2514600" cy="53340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၄။ ပိသုဏ၀ါစာ</a:t>
            </a:r>
            <a:endParaRPr lang="en-SG" sz="2200" b="1" dirty="0"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52792" y="2669580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မမွန္ေသာစကားကုိ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ေျပာဆုိျခင္း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38192" y="2668289"/>
            <a:ext cx="2514600" cy="5334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solidFill>
                  <a:schemeClr val="lt1"/>
                </a:solidFill>
                <a:latin typeface="Zawgyi-One" pitchFamily="34" charset="0"/>
                <a:cs typeface="Zawgyi-One" pitchFamily="34" charset="0"/>
              </a:rPr>
              <a:t>၃။ မုသာ၀ါဒ	</a:t>
            </a:r>
            <a:endParaRPr lang="en-SG" sz="2200" b="1" dirty="0">
              <a:solidFill>
                <a:schemeClr val="lt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52792" y="4429931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အႏွစ္မရွိေသာ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စကားကုိေျပာျခင္း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38192" y="4436388"/>
            <a:ext cx="2514600" cy="53340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၅။ သမၹပၸလာပ</a:t>
            </a:r>
            <a:endParaRPr lang="en-SG" sz="2200" b="1" dirty="0"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652792" y="6172200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အမွားယူျခင္း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38192" y="6165740"/>
            <a:ext cx="2514600" cy="53340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၇။ မိစၦာဒိ႒ိ</a:t>
            </a:r>
            <a:endParaRPr lang="en-SG" sz="2200" b="1" dirty="0"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38192" y="5314624"/>
            <a:ext cx="2514600" cy="53340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latin typeface="Zawgyi-One" pitchFamily="34" charset="0"/>
                <a:cs typeface="Zawgyi-One" pitchFamily="34" charset="0"/>
              </a:rPr>
              <a:t>၆။ အဘိဇၥ်ာ</a:t>
            </a:r>
            <a:endParaRPr lang="en-SG" sz="2200" b="1" dirty="0"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30480" y="7620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ေလာဘ အရင္းခံစိတ္ေၾကာင့္ က်ဴးလြန္တတ္ေသာ ဒုစရုိက္</a:t>
            </a: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6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9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94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8" grpId="1" animBg="1"/>
      <p:bldP spid="34" grpId="0" animBg="1"/>
      <p:bldP spid="34" grpId="1" animBg="1"/>
      <p:bldP spid="27" grpId="0" animBg="1"/>
      <p:bldP spid="27" grpId="1" animBg="1"/>
      <p:bldP spid="36" grpId="0" animBg="1"/>
      <p:bldP spid="36" grpId="1" animBg="1"/>
      <p:bldP spid="30" grpId="0" animBg="1"/>
      <p:bldP spid="30" grpId="1" animBg="1"/>
      <p:bldP spid="37" grpId="0" animBg="1"/>
      <p:bldP spid="37" grpId="1" animBg="1"/>
      <p:bldP spid="29" grpId="0" animBg="1"/>
      <p:bldP spid="29" grpId="1" animBg="1"/>
      <p:bldP spid="38" grpId="0" animBg="1"/>
      <p:bldP spid="38" grpId="1" animBg="1"/>
      <p:bldP spid="33" grpId="0" animBg="1"/>
      <p:bldP spid="33" grpId="1" animBg="1"/>
      <p:bldP spid="39" grpId="0" animBg="1"/>
      <p:bldP spid="39" grpId="1" animBg="1"/>
      <p:bldP spid="35" grpId="0" animBg="1"/>
      <p:bldP spid="40" grpId="0" animBg="1"/>
      <p:bldP spid="41" grpId="0" animBg="1"/>
      <p:bldP spid="4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ေလာဘေၾကာင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ရႏုိင္သည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အက်ိဳး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" name="Round Diagonal Corner Rectangle 1"/>
          <p:cNvSpPr/>
          <p:nvPr/>
        </p:nvSpPr>
        <p:spPr>
          <a:xfrm>
            <a:off x="228600" y="1083879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ျပိတၱာျဖစ္ရျခင္း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28600" y="2391979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အသုရကာယ္ျဖစ္ရျခင္း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228600" y="3657600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ဆင္းရဲတတ္ျခင္း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228600" y="5029200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မာနေၾကာင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ဘ၀နိမ့္က်တတ္ျခင္း</a:t>
            </a:r>
          </a:p>
        </p:txBody>
      </p:sp>
    </p:spTree>
    <p:extLst>
      <p:ext uri="{BB962C8B-B14F-4D97-AF65-F5344CB8AC3E}">
        <p14:creationId xmlns:p14="http://schemas.microsoft.com/office/powerpoint/2010/main" val="15076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280400" y="105865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ေလာဘေၾကာင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ရႏုိင္တဲ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ဒုက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ၡ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6200" y="1594939"/>
            <a:ext cx="8229600" cy="1044000"/>
            <a:chOff x="228600" y="2156400"/>
            <a:chExt cx="8686800" cy="1044000"/>
          </a:xfrm>
        </p:grpSpPr>
        <p:sp>
          <p:nvSpPr>
            <p:cNvPr id="8" name="Rounded Rectangle 7"/>
            <p:cNvSpPr/>
            <p:nvPr/>
          </p:nvSpPr>
          <p:spPr>
            <a:xfrm>
              <a:off x="3352800" y="2156400"/>
              <a:ext cx="5562600" cy="1044000"/>
            </a:xfrm>
            <a:prstGeom prst="roundRect">
              <a:avLst/>
            </a:prstGeom>
            <a:ln>
              <a:solidFill>
                <a:srgbClr val="0000F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ရွာေဖြရတဲ့ ဒုကၡ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28600" y="2156400"/>
              <a:ext cx="3124200" cy="1044000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my-MM" sz="2400" b="1" dirty="0">
                  <a:solidFill>
                    <a:prstClr val="white"/>
                  </a:solidFill>
                  <a:latin typeface="Zawgyi-One" pitchFamily="34" charset="0"/>
                  <a:cs typeface="Zawgyi-One" pitchFamily="34" charset="0"/>
                </a:rPr>
                <a:t>၁။ ပရိေယသန ဒုကၡ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00" y="3375600"/>
            <a:ext cx="8229600" cy="1044000"/>
            <a:chOff x="228600" y="2156400"/>
            <a:chExt cx="8686800" cy="1044000"/>
          </a:xfrm>
        </p:grpSpPr>
        <p:sp>
          <p:nvSpPr>
            <p:cNvPr id="14" name="Rounded Rectangle 13"/>
            <p:cNvSpPr/>
            <p:nvPr/>
          </p:nvSpPr>
          <p:spPr>
            <a:xfrm>
              <a:off x="3352800" y="2156400"/>
              <a:ext cx="5562600" cy="1044000"/>
            </a:xfrm>
            <a:prstGeom prst="roundRect">
              <a:avLst/>
            </a:prstGeom>
            <a:ln>
              <a:solidFill>
                <a:srgbClr val="0000F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ထိန္းသိမ္းရတဲ့ ဒုကၡ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28600" y="2156400"/>
              <a:ext cx="3124200" cy="1044000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my-MM" sz="2400" b="1" dirty="0">
                  <a:solidFill>
                    <a:prstClr val="white"/>
                  </a:solidFill>
                  <a:latin typeface="Zawgyi-One" pitchFamily="34" charset="0"/>
                  <a:cs typeface="Zawgyi-One" pitchFamily="34" charset="0"/>
                </a:rPr>
                <a:t>၂။ အာရကၡ ဒုကၡ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76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510129"/>
            <a:ext cx="76962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my-MM" sz="2800" b="1" dirty="0">
                <a:latin typeface="Zawgyi-One" pitchFamily="34" charset="0"/>
                <a:cs typeface="Zawgyi-One" pitchFamily="34" charset="0"/>
              </a:rPr>
              <a:t>အနႏၱစၾကာ၀ဠာ အနႏၱသတၱ၀ါတုိ႔……</a:t>
            </a:r>
          </a:p>
          <a:p>
            <a:pPr>
              <a:spcBef>
                <a:spcPts val="600"/>
              </a:spcBef>
            </a:pPr>
            <a:endParaRPr lang="my-MM" sz="2800" b="1" dirty="0"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800" b="1" dirty="0">
                <a:latin typeface="Zawgyi-One" pitchFamily="34" charset="0"/>
                <a:cs typeface="Zawgyi-One" pitchFamily="34" charset="0"/>
              </a:rPr>
              <a:t>ေဘးရန္ခပ္သိမ္း  ျငိမ္းၾကပါေစ……</a:t>
            </a:r>
          </a:p>
          <a:p>
            <a:pPr>
              <a:spcBef>
                <a:spcPts val="600"/>
              </a:spcBef>
            </a:pPr>
            <a:r>
              <a:rPr lang="my-MM" sz="2800" b="1" dirty="0">
                <a:latin typeface="Zawgyi-One" pitchFamily="34" charset="0"/>
                <a:cs typeface="Zawgyi-One" pitchFamily="34" charset="0"/>
              </a:rPr>
              <a:t>ေဒါသခပ္သိမ္း  ျငိမ္းၾကပါေစ…….</a:t>
            </a:r>
          </a:p>
          <a:p>
            <a:pPr>
              <a:spcBef>
                <a:spcPts val="600"/>
              </a:spcBef>
            </a:pPr>
            <a:r>
              <a:rPr lang="my-MM" sz="2800" b="1" dirty="0">
                <a:latin typeface="Zawgyi-One" pitchFamily="34" charset="0"/>
                <a:cs typeface="Zawgyi-One" pitchFamily="34" charset="0"/>
              </a:rPr>
              <a:t>ဆင္းရဲခပ္သိမ္း  ျငိမ္းၾကပါေစ……</a:t>
            </a:r>
          </a:p>
          <a:p>
            <a:pPr>
              <a:spcBef>
                <a:spcPts val="600"/>
              </a:spcBef>
            </a:pPr>
            <a:r>
              <a:rPr lang="my-MM" sz="2800" b="1" dirty="0">
                <a:latin typeface="Zawgyi-One" pitchFamily="34" charset="0"/>
                <a:cs typeface="Zawgyi-One" pitchFamily="34" charset="0"/>
              </a:rPr>
              <a:t>ႏွလုံးစိတ္၀မ္း  ေအးခ်မ္းၾကပါေစ…….</a:t>
            </a:r>
          </a:p>
          <a:p>
            <a:pPr>
              <a:spcBef>
                <a:spcPts val="600"/>
              </a:spcBef>
            </a:pPr>
            <a:endParaRPr lang="my-MM" sz="2800" b="1" dirty="0"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800" b="1" dirty="0">
                <a:latin typeface="Zawgyi-One" pitchFamily="34" charset="0"/>
                <a:cs typeface="Zawgyi-One" pitchFamily="34" charset="0"/>
              </a:rPr>
              <a:t>(သုံးေခါက္ဆုိရန္)</a:t>
            </a:r>
          </a:p>
          <a:p>
            <a:pPr>
              <a:spcBef>
                <a:spcPts val="600"/>
              </a:spcBef>
            </a:pPr>
            <a:r>
              <a:rPr lang="my-MM" sz="28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သာဓု၊ သာဓု၊ သာဓု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အနႏၱစၾကာ၀ဠာ ေမတၱာပုိ႔</a:t>
            </a:r>
          </a:p>
        </p:txBody>
      </p:sp>
    </p:spTree>
    <p:extLst>
      <p:ext uri="{BB962C8B-B14F-4D97-AF65-F5344CB8AC3E}">
        <p14:creationId xmlns:p14="http://schemas.microsoft.com/office/powerpoint/2010/main" val="13141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064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y-MM" sz="3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ေလာဘမူစိတ္ကုိ အႏုိင္ယူနည္း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228600" y="1083879"/>
            <a:ext cx="6019800" cy="1600200"/>
          </a:xfrm>
          <a:prstGeom prst="round2DiagRect">
            <a:avLst/>
          </a:prstGeom>
          <a:noFill/>
          <a:ln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61950" indent="-361950">
              <a:lnSpc>
                <a:spcPct val="150000"/>
              </a:lnSpc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ေလာဘ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ကုိ </a:t>
            </a:r>
            <a:b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ဒါနျဖင့္ အႏုိင္ယူ</a:t>
            </a:r>
          </a:p>
        </p:txBody>
      </p:sp>
      <p:sp>
        <p:nvSpPr>
          <p:cNvPr id="4" name="Round Diagonal Corner Rectangle 3"/>
          <p:cNvSpPr/>
          <p:nvPr/>
        </p:nvSpPr>
        <p:spPr>
          <a:xfrm>
            <a:off x="228600" y="2819400"/>
            <a:ext cx="6019800" cy="1600200"/>
          </a:xfrm>
          <a:prstGeom prst="round2DiagRect">
            <a:avLst/>
          </a:prstGeom>
          <a:noFill/>
          <a:ln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61950" indent="-361950">
              <a:lnSpc>
                <a:spcPct val="150000"/>
              </a:lnSpc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မာန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ကုိ </a:t>
            </a:r>
            <a:b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ရိုေသျခင္း (ဂါရ၀)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မိမိကုိယ္ကုိ ႏွိပ္ခ်ျခင္း (နိ၀ါတ)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ျဖင့္ အႏိုင္ယူ</a:t>
            </a:r>
          </a:p>
        </p:txBody>
      </p:sp>
      <p:sp>
        <p:nvSpPr>
          <p:cNvPr id="5" name="Round Diagonal Corner Rectangle 4"/>
          <p:cNvSpPr/>
          <p:nvPr/>
        </p:nvSpPr>
        <p:spPr>
          <a:xfrm>
            <a:off x="228600" y="4572000"/>
            <a:ext cx="6019800" cy="1600200"/>
          </a:xfrm>
          <a:prstGeom prst="round2DiagRect">
            <a:avLst/>
          </a:prstGeom>
          <a:noFill/>
          <a:ln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61950" indent="-361950">
              <a:lnSpc>
                <a:spcPct val="150000"/>
              </a:lnSpc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ဒိ႒ိ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ကုိ </a:t>
            </a:r>
            <a:b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</a:b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၀ိပႆနာတရား ပြားမ်ားျခင္းျဖင့္ အႏုိင္ယူ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22" y="1083880"/>
            <a:ext cx="2428875" cy="150845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13" descr="Image result for kindn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22" y="2743200"/>
            <a:ext cx="2428875" cy="18764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553200" y="4828844"/>
            <a:ext cx="2174244" cy="1495756"/>
            <a:chOff x="6528322" y="4676445"/>
            <a:chExt cx="2174244" cy="1495756"/>
          </a:xfrm>
        </p:grpSpPr>
        <p:pic>
          <p:nvPicPr>
            <p:cNvPr id="9" name="Picture 15" descr="Image result for meditation sitting postur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322" y="4676445"/>
              <a:ext cx="1000797" cy="1495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02" b="9735"/>
            <a:stretch/>
          </p:blipFill>
          <p:spPr bwMode="auto">
            <a:xfrm>
              <a:off x="7602767" y="4676445"/>
              <a:ext cx="1099799" cy="1495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01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မိမိကုိယ္ကုိ ျပန္ေမးသင့္သည္ေမးခြန္း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0"/>
            <a:ext cx="8305800" cy="619745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လုိအပ္လုိ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႔ ရွာေဖြေနတာလား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	(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ရွိသင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တဲ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့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ေလာဘ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1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လုိခ်င္လုိ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႔ ရွာေဖြေနတာလား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	(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မရွိသင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တဲ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့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ေလာဘ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အမ်ားအတြက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ဖုိ႔လုပ္ေနတာလား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(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ရွိသင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ၱ)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ငါ့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အတြက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ဖုိ႔လုပ္ေနတာလား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(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မရွိသင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ၱ)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တုိးတက္ဖုိ႔အတြက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ၾ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ကိဳးစားတာလား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(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ရွိသင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မာန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ၾကြား၀ါဖုိ႔အတြက္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ၾ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ကိဳးစားတာလား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(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မရွိသင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မာန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2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838200"/>
            <a:ext cx="8382000" cy="566654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ေကာင္းေသာစိတ္ကုိ ဖ်က္ဆီးျခင္း၊ မိမိ၏ေကာင္းေသာစိတ္ကုိ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ပ်က္စီးေစ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ျခင္းသည္ ေဒါသမည္၏။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တုိက္တြန္းသူ မရွိဘဲ ေဒါသျဖစ္ျခင္း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၂။ တုိက္တြန္းသူေၾကာင့္ ေဒါသျဖစ္ျခင္း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ေဒါမနႆသဟဂုတ္ ပဋိဃသမၸယုတ္ အသခၤါရိက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၂။ ေဒါမနႆသဟဂုတ္ ပဋိဃသမၸယုတ္ သသခၤါရိက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        		      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ေဒါမနႆ= စိတ္ဆုိး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ပဋိဃ = ၾကမ္းတမ္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ေဒါသမူစိတ္ (၂) ပါး</a:t>
            </a:r>
          </a:p>
        </p:txBody>
      </p:sp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229600" cy="404302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ေသာက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စုိးရိမ္ျခင္း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ပရိေဒ၀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ငုိေၾကြးျခင္း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ဒုကၡ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ကုိယ္ဆင္းရဲ ပူပန္ျခင္း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ေဒါမနႆ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စိတ္ပူပန္ျခင္း၊ႏွလုံးမသာယာျခင္း</a:t>
            </a:r>
          </a:p>
          <a:p>
            <a:pPr marL="533400" indent="-43815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ဥပါယာသ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ေသာက၊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ပရိေဒ၀တုိ႔ထက္ လြန္ကဲကာ </a:t>
            </a:r>
            <a:b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</a:b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ရႈိက္ၾကီးတငင္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ငုိေၾကြးျခင္း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ေဒါသ၏ ေျခရာမ်ား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200" y="979652"/>
            <a:ext cx="2210400" cy="2067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Image result for c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" name="AutoShape 6" descr="Image result for cr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032" name="Picture 8" descr="Image result for c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48000"/>
            <a:ext cx="2210400" cy="147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isaster cr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209800" cy="147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7200" y="800100"/>
            <a:ext cx="0" cy="5580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တားလုိ႔မရႏုိင္သည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အရာ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၅)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47800" y="914400"/>
            <a:ext cx="6400800" cy="9144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အုိျခင္း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057399"/>
            <a:ext cx="6400800" cy="1219201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နာျခင္း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47800" y="3581400"/>
            <a:ext cx="6400800" cy="10668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ေသျခင္း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3716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667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4973" y="41148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447800" y="4953000"/>
            <a:ext cx="6400800" cy="9144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ကုန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4973" y="54102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447800" y="5943600"/>
            <a:ext cx="6400800" cy="762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ပ်က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44973" y="6371094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6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ေဒါသမူစိတ္ကုိ ျဖစ္ေစႏုိင္သည့္ အေၾကာင္းမ်ား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990600"/>
            <a:ext cx="3962400" cy="2590800"/>
            <a:chOff x="152400" y="1143000"/>
            <a:chExt cx="3962400" cy="2590800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152400" y="11430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0923" y="1371980"/>
              <a:ext cx="1810111" cy="11426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၁။ ေဒါသ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lvl="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မေက်နပ္မႈ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91000" y="914400"/>
            <a:ext cx="3962400" cy="2590800"/>
            <a:chOff x="4191000" y="914400"/>
            <a:chExt cx="3962400" cy="2590800"/>
          </a:xfrm>
        </p:grpSpPr>
        <p:sp>
          <p:nvSpPr>
            <p:cNvPr id="8" name="Round Diagonal Corner Rectangle 7"/>
            <p:cNvSpPr/>
            <p:nvPr/>
          </p:nvSpPr>
          <p:spPr>
            <a:xfrm>
              <a:off x="4191000" y="9144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06766" y="1355229"/>
              <a:ext cx="3946634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၂။ ဣႆာ 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441325" lvl="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သူတစ္ပါး ဂုဏ္ကုိ လက္မခံႏုိင္မႈ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(မနာလုိမႈ)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2400" y="3657600"/>
            <a:ext cx="3962400" cy="2590800"/>
            <a:chOff x="152400" y="3886200"/>
            <a:chExt cx="3962400" cy="25908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152400" y="38862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 1"/>
            <p:cNvSpPr/>
            <p:nvPr/>
          </p:nvSpPr>
          <p:spPr>
            <a:xfrm>
              <a:off x="380999" y="4073604"/>
              <a:ext cx="2286001" cy="110799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441325" lvl="0" indent="-346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၃။ မစၦရိယ 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၀န္တုိမႈ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91000" y="3657600"/>
            <a:ext cx="3962400" cy="2590800"/>
            <a:chOff x="4191000" y="3886200"/>
            <a:chExt cx="3962400" cy="2590800"/>
          </a:xfrm>
        </p:grpSpPr>
        <p:sp>
          <p:nvSpPr>
            <p:cNvPr id="10" name="Round Diagonal Corner Rectangle 9"/>
            <p:cNvSpPr/>
            <p:nvPr/>
          </p:nvSpPr>
          <p:spPr>
            <a:xfrm>
              <a:off x="4191000" y="38862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43400" y="3989739"/>
              <a:ext cx="3810000" cy="233486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53340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၄။ ကုကၠဳစၥ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ျပဳမိေသာအကုသုိလ္၊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မျပဳမိေသာ ကုသုိလ္ႏွင့္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ပတ္သက္၍ ေနာင္တရမႈ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မစၦရိယ (၅) မ်ိဳး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9336" y="1019898"/>
            <a:ext cx="8200551" cy="540000"/>
            <a:chOff x="89336" y="1019898"/>
            <a:chExt cx="8200551" cy="540000"/>
          </a:xfrm>
        </p:grpSpPr>
        <p:sp>
          <p:nvSpPr>
            <p:cNvPr id="2" name="Rectangle 1"/>
            <p:cNvSpPr/>
            <p:nvPr/>
          </p:nvSpPr>
          <p:spPr>
            <a:xfrm>
              <a:off x="2580287" y="1019898"/>
              <a:ext cx="5709600" cy="54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ေနရာစသည္၌ ၀န္တုိမႈ</a:t>
              </a:r>
            </a:p>
          </p:txBody>
        </p:sp>
        <p:sp>
          <p:nvSpPr>
            <p:cNvPr id="3" name="Snip and Round Single Corner Rectangle 2"/>
            <p:cNvSpPr/>
            <p:nvPr/>
          </p:nvSpPr>
          <p:spPr>
            <a:xfrm>
              <a:off x="89336" y="1053664"/>
              <a:ext cx="2506718" cy="504000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၁။ အာ၀ါသ မစၦရိယ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9336" y="2178664"/>
            <a:ext cx="8200552" cy="540000"/>
            <a:chOff x="89336" y="2178664"/>
            <a:chExt cx="8200552" cy="540000"/>
          </a:xfrm>
        </p:grpSpPr>
        <p:sp>
          <p:nvSpPr>
            <p:cNvPr id="13" name="Rectangle 12"/>
            <p:cNvSpPr/>
            <p:nvPr/>
          </p:nvSpPr>
          <p:spPr>
            <a:xfrm>
              <a:off x="2580288" y="2178664"/>
              <a:ext cx="5709600" cy="540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ေဆြမ်ိဳး၊ အေပါင္းအသင္းစသည္၌ ၀န္တုိမႈ</a:t>
              </a:r>
            </a:p>
          </p:txBody>
        </p:sp>
        <p:sp>
          <p:nvSpPr>
            <p:cNvPr id="14" name="Snip and Round Single Corner Rectangle 13"/>
            <p:cNvSpPr/>
            <p:nvPr/>
          </p:nvSpPr>
          <p:spPr>
            <a:xfrm>
              <a:off x="89336" y="221243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၂။ ကုလ မစၦရိယ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336" y="3302813"/>
            <a:ext cx="8200552" cy="540851"/>
            <a:chOff x="89336" y="3302813"/>
            <a:chExt cx="8200552" cy="540851"/>
          </a:xfrm>
        </p:grpSpPr>
        <p:sp>
          <p:nvSpPr>
            <p:cNvPr id="15" name="Rectangle 14"/>
            <p:cNvSpPr/>
            <p:nvPr/>
          </p:nvSpPr>
          <p:spPr>
            <a:xfrm>
              <a:off x="2580288" y="3302813"/>
              <a:ext cx="5709600" cy="5400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ပစၥည္းစသည္၌ ၀န္တုိမႈ</a:t>
              </a:r>
            </a:p>
          </p:txBody>
        </p:sp>
        <p:sp>
          <p:nvSpPr>
            <p:cNvPr id="16" name="Snip and Round Single Corner Rectangle 15"/>
            <p:cNvSpPr/>
            <p:nvPr/>
          </p:nvSpPr>
          <p:spPr>
            <a:xfrm>
              <a:off x="89336" y="3339664"/>
              <a:ext cx="2506718" cy="504000"/>
            </a:xfrm>
            <a:prstGeom prst="snip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၃။ လာဘ မစၦရိယ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9336" y="4464664"/>
            <a:ext cx="8213690" cy="540000"/>
            <a:chOff x="89336" y="4464664"/>
            <a:chExt cx="8213690" cy="540000"/>
          </a:xfrm>
        </p:grpSpPr>
        <p:sp>
          <p:nvSpPr>
            <p:cNvPr id="17" name="Rectangle 16"/>
            <p:cNvSpPr/>
            <p:nvPr/>
          </p:nvSpPr>
          <p:spPr>
            <a:xfrm>
              <a:off x="2593426" y="4464664"/>
              <a:ext cx="5709600" cy="54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52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အဆင္းလွျခင္းစသည္၌ ၀န္တုိမႈ</a:t>
              </a:r>
            </a:p>
          </p:txBody>
        </p:sp>
        <p:sp>
          <p:nvSpPr>
            <p:cNvPr id="18" name="Snip and Round Single Corner Rectangle 17"/>
            <p:cNvSpPr/>
            <p:nvPr/>
          </p:nvSpPr>
          <p:spPr>
            <a:xfrm>
              <a:off x="89336" y="449843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၄။ ၀ဏၰ မစၦရိယ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9336" y="5605034"/>
            <a:ext cx="8216318" cy="540000"/>
            <a:chOff x="89336" y="5605034"/>
            <a:chExt cx="8216318" cy="540000"/>
          </a:xfrm>
        </p:grpSpPr>
        <p:sp>
          <p:nvSpPr>
            <p:cNvPr id="19" name="Rectangle 18"/>
            <p:cNvSpPr/>
            <p:nvPr/>
          </p:nvSpPr>
          <p:spPr>
            <a:xfrm>
              <a:off x="2596054" y="5605034"/>
              <a:ext cx="5709600" cy="540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95250" lvl="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မိမိတတ္ထားသည့္ပညာ၊ အသိစသည္တုိ႔၌ ၀န္တုိမႈ</a:t>
              </a:r>
            </a:p>
          </p:txBody>
        </p:sp>
        <p:sp>
          <p:nvSpPr>
            <p:cNvPr id="20" name="Snip and Round Single Corner Rectangle 19"/>
            <p:cNvSpPr/>
            <p:nvPr/>
          </p:nvSpPr>
          <p:spPr>
            <a:xfrm>
              <a:off x="89336" y="5638800"/>
              <a:ext cx="2506718" cy="504000"/>
            </a:xfrm>
            <a:prstGeom prst="snip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y-MM" sz="2200" b="1" dirty="0">
                  <a:solidFill>
                    <a:schemeClr val="tx1"/>
                  </a:solidFill>
                  <a:latin typeface="Zawgyi-One" pitchFamily="34" charset="0"/>
                  <a:cs typeface="Zawgyi-One" pitchFamily="34" charset="0"/>
                </a:rPr>
                <a:t>၅။ ဓမၼ မစၦရိယ </a:t>
              </a:r>
              <a:endParaRPr lang="en-S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8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ၠ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ဳ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ၥ (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၃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)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်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ဳ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း</a:t>
            </a:r>
            <a:endParaRPr lang="en-US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Round Diagonal Corner Rectangle 8">
            <a:extLst>
              <a:ext uri="{FF2B5EF4-FFF2-40B4-BE49-F238E27FC236}">
                <a16:creationId xmlns:a16="http://schemas.microsoft.com/office/drawing/2014/main" id="{EEDE4BEB-9608-4677-819F-F78A7FA4C499}"/>
              </a:ext>
            </a:extLst>
          </p:cNvPr>
          <p:cNvSpPr/>
          <p:nvPr/>
        </p:nvSpPr>
        <p:spPr>
          <a:xfrm>
            <a:off x="30480" y="613792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CCF647-C91C-4417-A540-1FE9EAAC4ACB}"/>
              </a:ext>
            </a:extLst>
          </p:cNvPr>
          <p:cNvSpPr txBox="1">
            <a:spLocks/>
          </p:cNvSpPr>
          <p:nvPr/>
        </p:nvSpPr>
        <p:spPr>
          <a:xfrm>
            <a:off x="304800" y="1295400"/>
            <a:ext cx="749808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၁။</a:t>
            </a: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နီ၀ရဏကုကၠဳစၥ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= နီ၀ရဏတရားတြင္ပါ၀င္ေသာ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ဤကုက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ၠဳ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စၥေစတသိက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0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၀ိနယကုကၠဳစၥ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=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အပ္သေလာ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မအပ္သေလာဟု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၀ိနည္းအရာ၌စဥ္းစားမႈ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18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အသံယတကုက</a:t>
            </a:r>
            <a:r>
              <a:rPr lang="en-US" sz="1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ၠဳစၥ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= ဘုရားရွိခုိး၊ပရိသတ္အစည္းအေ၀း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စသည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္၌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ကုိယ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္ႏႈ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တ္ကုိမေစာင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့္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စည္းဘဲ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လက္လ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ွဳပ္၊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ေျခလ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ွဳပ္၊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စကားေျပာ၊ခ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ၽြ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ဲသလိပ္ဟတ္မႈစေသာ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မေလ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ွ်ာ္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မေလ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ွ်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ာက္ပတ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ေသာ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ကုိယ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္ႏႈ</a:t>
            </a:r>
            <a:r>
              <a:rPr lang="en-US" sz="1600" b="1" dirty="0" err="1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တ္အမူအရာ</a:t>
            </a:r>
            <a:r>
              <a:rPr lang="en-US" sz="1600" b="1" dirty="0">
                <a:solidFill>
                  <a:srgbClr val="002060"/>
                </a:solidFill>
                <a:latin typeface="Zawgyi-One" pitchFamily="34" charset="0"/>
                <a:cs typeface="Zawgyi-One" pitchFamily="34" charset="0"/>
              </a:rPr>
              <a:t>။</a:t>
            </a:r>
          </a:p>
          <a:p>
            <a:pPr algn="r">
              <a:lnSpc>
                <a:spcPct val="150000"/>
              </a:lnSpc>
            </a:pPr>
            <a:endParaRPr lang="en-US" sz="1600" b="1" dirty="0">
              <a:solidFill>
                <a:srgbClr val="C00000"/>
              </a:solidFill>
              <a:latin typeface="Zawgyi-One" pitchFamily="34" charset="0"/>
              <a:cs typeface="Zawgyi-One" pitchFamily="34" charset="0"/>
            </a:endParaRPr>
          </a:p>
          <a:p>
            <a:pPr marL="82296" algn="just">
              <a:lnSpc>
                <a:spcPct val="150000"/>
              </a:lnSpc>
            </a:pPr>
            <a:endParaRPr lang="en-US" sz="1600" dirty="0">
              <a:solidFill>
                <a:srgbClr val="002060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56600" y="-2028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138192" y="1784886"/>
            <a:ext cx="2514600" cy="5334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၂။ အဒိႏၷာဒါန</a:t>
            </a:r>
            <a:endParaRPr lang="en-SG" sz="22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652792" y="1784886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ပုိင္ရွင္မေပးေသာ ဥစၥာကုိယူျခင္း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652792" y="5319792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အႏွစ္မရွိေသာ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စကားကုိေျပာျခင္း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652792" y="914400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အသက္သတ္ျခင္း၊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ႏွိပ္စက္ျခင္း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38192" y="914400"/>
            <a:ext cx="2514600" cy="5334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၁။ ပါဏာတိပါတ</a:t>
            </a:r>
            <a:endParaRPr lang="en-SG" sz="2200" dirty="0">
              <a:solidFill>
                <a:prstClr val="white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652792" y="3583980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ကုန္းတုိက္၊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အတင္းေျပာျခင္း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38192" y="3577522"/>
            <a:ext cx="2514600" cy="53340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၄။ ပိသုဏ၀ါစာ</a:t>
            </a:r>
            <a:endParaRPr lang="en-SG" sz="22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52792" y="2669580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မမွန္ေသာစကားကုိ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ေျပာဆုိျခင္း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38192" y="2668289"/>
            <a:ext cx="2514600" cy="5334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၃။ မုသာ၀ါဒ	</a:t>
            </a:r>
            <a:endParaRPr lang="en-SG" sz="22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52792" y="4429931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ၾကမ္းတမ္းေသာ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စကားကုိေျပာျခင္း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38192" y="4436388"/>
            <a:ext cx="2514600" cy="53340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၅။ ဖရုသ၀ါစာ</a:t>
            </a:r>
            <a:endParaRPr lang="en-SG" sz="22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652792" y="6172200"/>
            <a:ext cx="5562600" cy="53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ႏွိပ္စက္ရန္ အျမဲစိတ္ကူးေနျခင္း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38192" y="6165740"/>
            <a:ext cx="2514600" cy="53340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၇။ ဗ်ာပါဒ</a:t>
            </a:r>
            <a:endParaRPr lang="en-SG" sz="22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38192" y="5314624"/>
            <a:ext cx="2514600" cy="53340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၆။ သမၹပၸလာပ</a:t>
            </a:r>
            <a:endParaRPr lang="en-SG" sz="22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30480" y="7620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ေဒါသအရင္းခံစိတ္ေၾကာင့္ က်ဴးလြန္တတ္ေသာ ဒုစရုိက္</a:t>
            </a:r>
          </a:p>
        </p:txBody>
      </p:sp>
    </p:spTree>
    <p:extLst>
      <p:ext uri="{BB962C8B-B14F-4D97-AF65-F5344CB8AC3E}">
        <p14:creationId xmlns:p14="http://schemas.microsoft.com/office/powerpoint/2010/main" val="288833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6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9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94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8" grpId="1" animBg="1"/>
      <p:bldP spid="34" grpId="0" animBg="1"/>
      <p:bldP spid="34" grpId="1" animBg="1"/>
      <p:bldP spid="27" grpId="0" animBg="1"/>
      <p:bldP spid="27" grpId="1" animBg="1"/>
      <p:bldP spid="36" grpId="0" animBg="1"/>
      <p:bldP spid="36" grpId="1" animBg="1"/>
      <p:bldP spid="30" grpId="0" animBg="1"/>
      <p:bldP spid="30" grpId="1" animBg="1"/>
      <p:bldP spid="37" grpId="0" animBg="1"/>
      <p:bldP spid="37" grpId="1" animBg="1"/>
      <p:bldP spid="29" grpId="0" animBg="1"/>
      <p:bldP spid="29" grpId="1" animBg="1"/>
      <p:bldP spid="38" grpId="0" animBg="1"/>
      <p:bldP spid="38" grpId="1" animBg="1"/>
      <p:bldP spid="33" grpId="0" animBg="1"/>
      <p:bldP spid="33" grpId="1" animBg="1"/>
      <p:bldP spid="39" grpId="0" animBg="1"/>
      <p:bldP spid="39" grpId="1" animBg="1"/>
      <p:bldP spid="35" grpId="0" animBg="1"/>
      <p:bldP spid="40" grpId="0" animBg="1"/>
      <p:bldP spid="41" grpId="0" animBg="1"/>
      <p:bldP spid="4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ေဒါသေၾကာင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ရႏုိင္သည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အက်ိဳးမ်ား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28600" y="1083879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ငရဲသုိ႔က်ေရာက္ရျခင္း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228600" y="2391979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ရုပ္ဆုိး အက်ည္းတန္ျခင္း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228600" y="3657600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လူမုန္းမ်ားျခင္း</a:t>
            </a:r>
          </a:p>
        </p:txBody>
      </p:sp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8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သင္တန္းဖြင့္ကဗ်ာ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90744"/>
            <a:ext cx="8534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ႏုိင္ရာတာ၀န္ယူၾကပါစုိ႔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59" y="1895594"/>
            <a:ext cx="835292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ဘုရားရွင္ေတာ္၊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မပြင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ေပၚလ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ွ်င္၊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သူေတာ္အမ်ား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စိတ္ေကာင္းထားလည္း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ဤကားကုသုိလ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အကုသုိလ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္ႏွင့္၊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ထုိထုိ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ဘုံဘ၀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မသိရ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 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မ်ားလွအျပစ္ေတ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ြ။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ဘုရားရွင္ေတာ္၊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ပြင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ထြန္းေပ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ၚ၍၊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ေဟာေဖၚညႊန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္ျပ၊ 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မတ္ဓမၼေၾကာင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 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ဤကားကုသုိလ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အကုသုိလ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္ႏွင့္၊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ထုိထုိ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ဘုံဘ၀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သိၾကရ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မ်ားလွေက်းဇူးေတ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ြ။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ေက်းဇူးေတာ္ရင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ဘုရားရွင္ကုိ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ဦးတင္မျပတ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ေက်းဇူးဆပ္ဖုိ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႔၊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အျမိဳက္ရတနာ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သာသနာ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၏၊ ႏုိင္ရာ၀န္ထမ္း၊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ကုိယ္စီစြမ္း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ၾ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ကိဳးပမ္းၾကပါေလ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en-SG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4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ေဒါသေၾကာင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ရုပ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ဖစ္ပုံ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1071547"/>
            <a:ext cx="8305800" cy="368138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ရုပ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ခက္ထန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္၊ ၾ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ကမ္းတမ္း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မာေက်ာလာျခင္း</a:t>
            </a:r>
            <a:endParaRPr lang="my-MM" sz="1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ငိုေၾကြးျခင္း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ညီးည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ဴျ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ပိန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20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ေရာဂါထူျခင္း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</p:txBody>
      </p:sp>
      <p:pic>
        <p:nvPicPr>
          <p:cNvPr id="2050" name="Picture 2" descr="Image result for cry uncontrollabl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71547"/>
            <a:ext cx="27527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38" y="276890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ေဒါသေၾကာင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ျ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ဖစ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္ႏ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ုိင္သည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ေရာဂါမ်ား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990600"/>
            <a:ext cx="8305800" cy="58435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ဇက္ေၾကာ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ေတာင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တင္းျခင္း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လည္ေခ်ာင္းတြင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အလုံးဆုိ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႔ျ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အစာအိမ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္၌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အနာျဖစ္သကဲ့သုိ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႔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ဗုိက္နာျခင္း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သည္းေျခ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၌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အနာျဖစ္သကဲ့သုိ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႔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ဗုိက္နာျခင္း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၅။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ေလထုိး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ေလပ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ြျ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၆။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ေခါင္းမူးျခင္း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၇။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ေခါင္းကုိက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၈။ ၀မ္းခ်ဳပ္ျ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၉။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ေမာပန္းျခင္း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latin typeface="Zawgyi-One" pitchFamily="34" charset="0"/>
                <a:cs typeface="Zawgyi-One" pitchFamily="34" charset="0"/>
              </a:rPr>
              <a:t>၁၀။ ႏွ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လုံးေရာဂ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ါျ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ဖစ္တတ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ခင္း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" name="AutoShape 2" descr="Image result for shoulder pa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" name="AutoShape 4" descr="Image result for shoulder pai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" name="AutoShape 6" descr="Image result for shoulder pai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8" name="AutoShape 8" descr="Image result for shoulder pai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9" name="AutoShape 11" descr="Image result for neck pai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10" name="AutoShape 14" descr="Image result for stomach ulcer pain location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1" y="3079805"/>
            <a:ext cx="2160000" cy="187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14" y="1158766"/>
            <a:ext cx="2160000" cy="192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1" name="Picture 21" descr="Image result for headache m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064" y="4958064"/>
            <a:ext cx="2160000" cy="166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ေဒါသကုိ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အႏုိင္ယူနည္း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28600" y="1083879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ေမတၱာပြားျခင္း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(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ေဒ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ါ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ႏ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228600" y="2209800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ကရုဏာထားျခင္း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(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ၦ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ယ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ႏ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28600" y="3352800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မုဒိတာပြားျခင္း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ဣ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ႆ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ာ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ႏ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228600" y="4495800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ဥေပကၡာထားျခင္း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ႏွင့္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(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ၠဳ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စၥကုိႏုိင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228600" y="5624347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အမွန္တရားကုိ အမွန္အတုိင္း လက္ခံႏုိင္ေအာင္ ၾကိဳးစားျခင္း</a:t>
            </a:r>
          </a:p>
        </p:txBody>
      </p:sp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ရွိသင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ေသာ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ႏွင့္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မရွိသင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ေသာ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ေဒါသ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1071547"/>
            <a:ext cx="8305800" cy="150386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ေဒါသအတုသည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ရွိသင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သည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</a:t>
            </a:r>
          </a:p>
          <a:p>
            <a:pPr marL="533400" indent="-43815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ေသာက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၊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ဣႆာ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မစၦရိယ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ကုက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ၠဳ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စၥတုိ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႔ </a:t>
            </a:r>
            <a:r>
              <a:rPr lang="en-US" sz="2200" b="1" dirty="0" err="1">
                <a:latin typeface="Zawgyi-One" pitchFamily="34" charset="0"/>
                <a:cs typeface="Zawgyi-One" pitchFamily="34" charset="0"/>
              </a:rPr>
              <a:t>မရွိသင</a:t>
            </a:r>
            <a:r>
              <a:rPr lang="en-US" sz="2200" b="1" dirty="0">
                <a:latin typeface="Zawgyi-One" pitchFamily="34" charset="0"/>
                <a:cs typeface="Zawgyi-One" pitchFamily="34" charset="0"/>
              </a:rPr>
              <a:t>့္</a:t>
            </a:r>
            <a:endParaRPr lang="my-MM" sz="2200" b="1" dirty="0"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44969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သိသင့္တာကုိ မသိ၊မသိသင့္တာကုိ သိျခင္းသည္ ေမာဟမည္၏။</a:t>
            </a:r>
            <a:endParaRPr lang="en-US" sz="2200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ဥေပကၡာသဟဂုတ္ ဝိစိကိစၧာသမၸယုတ္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၂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။ ဥေပကၡာသဟဂုတ္ ဥဒၶစၥသမၸယုတ္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92075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ရတနာသုံးပါးႏွင့္ ကံ၊ကံ၏အေၾကာင္း၊အက်ိဳးတုိ႔ေပၚတြင္ ယုံမွားျခင္း</a:t>
            </a:r>
          </a:p>
          <a:p>
            <a:pPr marL="533400" indent="-92075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သည္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၀ိစိကိစၦာ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92075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ပ်ံ႕လြင့္ေသာစိတ္သည္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ဥဒၶစၥ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ေမာဟမူစိတ္ (၂) ပါး</a:t>
            </a:r>
          </a:p>
        </p:txBody>
      </p:sp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ေမာဟမူစိတ္ကုိ ျဖစ္ေစႏုိင္သည့္ အေၾကာင္းမ်ား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2400" y="990600"/>
            <a:ext cx="3962400" cy="2590800"/>
            <a:chOff x="152400" y="990600"/>
            <a:chExt cx="3962400" cy="2590800"/>
          </a:xfrm>
        </p:grpSpPr>
        <p:sp>
          <p:nvSpPr>
            <p:cNvPr id="17" name="Round Diagonal Corner Rectangle 16"/>
            <p:cNvSpPr/>
            <p:nvPr/>
          </p:nvSpPr>
          <p:spPr>
            <a:xfrm>
              <a:off x="152400" y="9906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0923" y="1371980"/>
              <a:ext cx="3440365" cy="1769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၁။ ေမာဟ 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lvl="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မသိသင့္သည္ကုိ သိျခင္း၊ 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lvl="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သိသင့္သည္ကုိ မသိျခင္း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91000" y="990600"/>
            <a:ext cx="3962400" cy="2590800"/>
            <a:chOff x="4191000" y="1143000"/>
            <a:chExt cx="3962400" cy="2590800"/>
          </a:xfrm>
        </p:grpSpPr>
        <p:sp>
          <p:nvSpPr>
            <p:cNvPr id="20" name="Round Diagonal Corner Rectangle 19"/>
            <p:cNvSpPr/>
            <p:nvPr/>
          </p:nvSpPr>
          <p:spPr>
            <a:xfrm>
              <a:off x="4191000" y="11430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06766" y="1355229"/>
              <a:ext cx="3946634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၂။ အဟိရိက 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441325" lvl="0" indent="-3460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	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မေကာင္းမႈ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ျပဳရမွာကုိ မရွက္ျခင္း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2400" y="3733800"/>
            <a:ext cx="3962400" cy="2590800"/>
            <a:chOff x="152400" y="3886200"/>
            <a:chExt cx="3962400" cy="2590800"/>
          </a:xfrm>
        </p:grpSpPr>
        <p:sp>
          <p:nvSpPr>
            <p:cNvPr id="23" name="Round Diagonal Corner Rectangle 22"/>
            <p:cNvSpPr/>
            <p:nvPr/>
          </p:nvSpPr>
          <p:spPr>
            <a:xfrm>
              <a:off x="152400" y="38862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0999" y="4073604"/>
              <a:ext cx="3490289" cy="1650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41325" lvl="0" indent="-346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၃။ အေနာတၱပၸ 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441325" lvl="0" indent="-3460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	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မေကာင္းမႈ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ျပဳရမွာကုိ မေၾကာက္ျခင္း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91000" y="3733800"/>
            <a:ext cx="3962400" cy="2590800"/>
            <a:chOff x="4191000" y="3886200"/>
            <a:chExt cx="3962400" cy="2590800"/>
          </a:xfrm>
        </p:grpSpPr>
        <p:sp>
          <p:nvSpPr>
            <p:cNvPr id="26" name="Round Diagonal Corner Rectangle 25"/>
            <p:cNvSpPr/>
            <p:nvPr/>
          </p:nvSpPr>
          <p:spPr>
            <a:xfrm>
              <a:off x="4191000" y="38862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43400" y="3989739"/>
              <a:ext cx="3810000" cy="116531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53340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၄။ ဥဒၶစၥ 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441325" indent="-3460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	</a:t>
              </a:r>
              <a:r>
                <a:rPr lang="my-MM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စိတ္ပ်ံ႕လြင့္ျခင္း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ေမာဟေၾကာင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ရႏုိင္သည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အက်ိဳးမ်ား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28600" y="1083879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တိရစၦာန္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ျဖစ္ရျခင္း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228600" y="2391979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အသိဉာဏ္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ထုိင္းမႈိင္းျခင္း</a:t>
            </a:r>
          </a:p>
        </p:txBody>
      </p:sp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ေမာဟကုိ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အႏုိင္ယူနည္း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28600" y="1083879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သတိရွိျခင္း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228600" y="2391979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သမထ ၀ိပႆနာ ဘာ၀နာပြားျခင္း</a:t>
            </a:r>
          </a:p>
        </p:txBody>
      </p:sp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ေလာကတြင္ အေမွာင္က်ေစေသာ အရာမ်ား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58607"/>
            <a:ext cx="2667000" cy="353518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1. WAR</a:t>
            </a:r>
            <a:endParaRPr lang="en-US" sz="2800" b="1" dirty="0">
              <a:solidFill>
                <a:srgbClr val="000099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2. BUSINESS</a:t>
            </a:r>
            <a:endParaRPr lang="en-US" sz="2800" b="1" dirty="0">
              <a:solidFill>
                <a:srgbClr val="660066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3. </a:t>
            </a:r>
            <a:r>
              <a:rPr lang="en-US" sz="2800" b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MASS </a:t>
            </a: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MEDIA</a:t>
            </a:r>
            <a:endParaRPr lang="en-US" sz="2800" b="1" dirty="0">
              <a:solidFill>
                <a:srgbClr val="0066FF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4. RELIGIOUS	</a:t>
            </a:r>
            <a:endParaRPr lang="my-MM" sz="2800" b="1" dirty="0">
              <a:solidFill>
                <a:srgbClr val="C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1219200"/>
            <a:ext cx="2667000" cy="353518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MILITARY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MONEY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MEDIA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B050"/>
                </a:solidFill>
                <a:latin typeface="Zawgyi-One" pitchFamily="34" charset="0"/>
                <a:cs typeface="Zawgyi-One" pitchFamily="34" charset="0"/>
              </a:rPr>
              <a:t>MISSIONARY	</a:t>
            </a:r>
            <a:endParaRPr lang="my-MM" sz="2800" b="1" dirty="0">
              <a:solidFill>
                <a:srgbClr val="00B05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1219200"/>
            <a:ext cx="2667000" cy="399685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NO PEACE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LOST CULTURE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NO MORALITY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400" b="1" dirty="0">
                <a:solidFill>
                  <a:srgbClr val="000099"/>
                </a:solidFill>
                <a:latin typeface="Zawgyi-One" pitchFamily="34" charset="0"/>
                <a:cs typeface="Zawgyi-One" pitchFamily="34" charset="0"/>
              </a:rPr>
              <a:t>NOT FREE FROM SUFFERING</a:t>
            </a: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endParaRPr lang="my-MM" sz="2800" b="1" dirty="0">
              <a:solidFill>
                <a:srgbClr val="C00000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7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သမၸဒ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ါ= ျ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စုံရမည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တရား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(၄)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400" y="1143000"/>
            <a:ext cx="3962400" cy="2590800"/>
            <a:chOff x="152400" y="1143000"/>
            <a:chExt cx="3962400" cy="2590800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152400" y="11430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0923" y="1371980"/>
              <a:ext cx="3683877" cy="176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၁။ </a:t>
              </a:r>
              <a:r>
                <a:rPr lang="en-US" sz="2200" b="1" dirty="0" err="1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ဥ႒ာနသမၸဒ</a:t>
              </a:r>
              <a:r>
                <a:rPr lang="en-US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ါ</a:t>
              </a:r>
            </a:p>
            <a:p>
              <a:pPr marL="533400" lvl="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ၾ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ကိဳးစားအားထုတ္မ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ႈ</a:t>
              </a:r>
            </a:p>
            <a:p>
              <a:pPr marL="533400" lvl="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၀ီရိယႏွင့္ျ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ပည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့္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စုံျခင္း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91000" y="1143000"/>
            <a:ext cx="3962400" cy="2590800"/>
            <a:chOff x="4191000" y="1143000"/>
            <a:chExt cx="3962400" cy="2590800"/>
          </a:xfrm>
        </p:grpSpPr>
        <p:sp>
          <p:nvSpPr>
            <p:cNvPr id="8" name="Round Diagonal Corner Rectangle 7"/>
            <p:cNvSpPr/>
            <p:nvPr/>
          </p:nvSpPr>
          <p:spPr>
            <a:xfrm>
              <a:off x="4191000" y="11430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06766" y="1355229"/>
              <a:ext cx="3946634" cy="176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၂။</a:t>
              </a:r>
              <a:r>
                <a:rPr lang="en-US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en-US" sz="2200" b="1" dirty="0" err="1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အာရကၡသမၸဒ</a:t>
              </a:r>
              <a:r>
                <a:rPr lang="en-US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ါ</a:t>
              </a: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441325" lvl="0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ရွာေဖြရရွိလာသည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့္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ပစၥည္းကုိ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</a:p>
            <a:p>
              <a:pPr marL="441325" lvl="0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စည္းကမ္းရွိစြာ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သိမ္းဆည္းျခင္း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2400" y="3886200"/>
            <a:ext cx="3962400" cy="2590800"/>
            <a:chOff x="152400" y="3886200"/>
            <a:chExt cx="3962400" cy="25908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152400" y="38862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 1"/>
            <p:cNvSpPr/>
            <p:nvPr/>
          </p:nvSpPr>
          <p:spPr>
            <a:xfrm>
              <a:off x="380999" y="4073604"/>
              <a:ext cx="3200401" cy="176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41325" lvl="0" indent="-346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၃။ </a:t>
              </a:r>
              <a:r>
                <a:rPr lang="en-US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သမဇီ၀ိတသမၸဒါ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441325" lvl="0" indent="158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ပစၥည္းဥစၥာမ်ားကုိ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စနစ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</a:t>
              </a:r>
            </a:p>
            <a:p>
              <a:pPr marL="441325" lvl="0" indent="158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တက်သုံးစြဲျခင္း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91000" y="3886200"/>
            <a:ext cx="3962400" cy="2590800"/>
            <a:chOff x="4191000" y="3886200"/>
            <a:chExt cx="3962400" cy="2590800"/>
          </a:xfrm>
        </p:grpSpPr>
        <p:sp>
          <p:nvSpPr>
            <p:cNvPr id="10" name="Round Diagonal Corner Rectangle 9"/>
            <p:cNvSpPr/>
            <p:nvPr/>
          </p:nvSpPr>
          <p:spPr>
            <a:xfrm>
              <a:off x="4191000" y="38862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43400" y="3989739"/>
              <a:ext cx="3810000" cy="225791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53340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၄။ </a:t>
              </a:r>
              <a:r>
                <a:rPr lang="en-US" sz="2200" b="1" dirty="0" err="1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ကလ်ာဏမိတၱသမၸဒ</a:t>
              </a:r>
              <a:r>
                <a:rPr lang="en-US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ါ</a:t>
              </a:r>
            </a:p>
            <a:p>
              <a:pPr marL="533400" indent="-13652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latin typeface="Zawgyi-One" pitchFamily="34" charset="0"/>
                  <a:cs typeface="Zawgyi-One" pitchFamily="34" charset="0"/>
                </a:rPr>
                <a:t>ေကာင္းရာကုိညြန</a:t>
              </a:r>
              <a:r>
                <a:rPr lang="en-US" sz="2200" b="1" dirty="0">
                  <a:latin typeface="Zawgyi-One" pitchFamily="34" charset="0"/>
                  <a:cs typeface="Zawgyi-One" pitchFamily="34" charset="0"/>
                </a:rPr>
                <a:t>္ျ</a:t>
              </a:r>
              <a:r>
                <a:rPr lang="en-US" sz="2200" b="1" dirty="0" err="1">
                  <a:latin typeface="Zawgyi-One" pitchFamily="34" charset="0"/>
                  <a:cs typeface="Zawgyi-One" pitchFamily="34" charset="0"/>
                </a:rPr>
                <a:t>ပတတ</a:t>
              </a:r>
              <a:r>
                <a:rPr lang="en-US" sz="2200" b="1" dirty="0">
                  <a:latin typeface="Zawgyi-One" pitchFamily="34" charset="0"/>
                  <a:cs typeface="Zawgyi-One" pitchFamily="34" charset="0"/>
                </a:rPr>
                <a:t>္</a:t>
              </a:r>
            </a:p>
            <a:p>
              <a:pPr marL="533400" indent="-13652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latin typeface="Zawgyi-One" pitchFamily="34" charset="0"/>
                  <a:cs typeface="Zawgyi-One" pitchFamily="34" charset="0"/>
                </a:rPr>
                <a:t>သည</a:t>
              </a:r>
              <a:r>
                <a:rPr lang="en-US" sz="2200" b="1" dirty="0">
                  <a:latin typeface="Zawgyi-One" pitchFamily="34" charset="0"/>
                  <a:cs typeface="Zawgyi-One" pitchFamily="34" charset="0"/>
                </a:rPr>
                <a:t>့္ </a:t>
              </a:r>
              <a:r>
                <a:rPr lang="en-US" sz="2200" b="1" dirty="0" err="1">
                  <a:latin typeface="Zawgyi-One" pitchFamily="34" charset="0"/>
                  <a:cs typeface="Zawgyi-One" pitchFamily="34" charset="0"/>
                </a:rPr>
                <a:t>သူေတာ္ေကာင္းမ်ား</a:t>
              </a:r>
              <a:r>
                <a:rPr lang="en-US" sz="2200" b="1" dirty="0"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en-US" sz="2200" b="1" dirty="0" err="1">
                  <a:latin typeface="Zawgyi-One" pitchFamily="34" charset="0"/>
                  <a:cs typeface="Zawgyi-One" pitchFamily="34" charset="0"/>
                </a:rPr>
                <a:t>ရွိျခင္း</a:t>
              </a:r>
              <a:endParaRPr lang="en-US" sz="2200" b="1" dirty="0">
                <a:latin typeface="Zawgyi-One" pitchFamily="34" charset="0"/>
                <a:cs typeface="Zawgyi-On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 Diagonal Corner Rectangle 2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သဗၺညဳတဉာဏ္ေတာ္ အစြမ္း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56241"/>
            <a:ext cx="835292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0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သိရန္မွန္က၊ မက်န္ရေအာင္၊ လုံး၀စုံလင္၊ အကုန္ျမင္၊ သဗၺဥ္ဉာဏ္ေတာ္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အစြမ္းတည္း။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Wingdings" pitchFamily="2" charset="2"/>
              <a:buChar char="v"/>
            </a:pPr>
            <a:endParaRPr lang="my-MM" sz="1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သိသည့္တရား၊ မ်ားအျပား၌၊ ေဟာထားစဖြယ္၊ နည္းသြယ္သြယ္ကုိ၊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ျခယ္လွယ္စုံလင္၊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အကုန္ျမင္၊ သဗၺဥ္ဉာဏ္ေတာ္ အစြမ္းတည္း။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Wingdings" pitchFamily="2" charset="2"/>
              <a:buChar char="v"/>
            </a:pPr>
            <a:endParaRPr lang="my-MM" sz="1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ကၽြတ္ထုိက္ၾကေပ၊ မ်ားေ၀ေန၏၊ ဣေျႏၵစရုိက္၊ သူ႕အၾကိဳက္ကုိ၊ ႏွိဳက္ခၽြတ္စုံလင္၊ အကုန္ျမင္၊ သဗၺဥ္ဉာဏ္ေတာ္ အစြမ္းတည္း။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Wingdings" pitchFamily="2" charset="2"/>
              <a:buChar char="v"/>
            </a:pPr>
            <a:endParaRPr lang="my-MM" sz="1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သဗၺဥ္ဉာဏ္အား၊ စြမ္းသုံးပါးေၾကာင့္၊ အမ်ားေ၀ေန၊ ကၽြတ္လြတ္ေစဖုိ႔၊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မေနမနား၊ သက္ေတာ္အားျဖင့္၊ ၾကီးမားေလဘိ၊ ရွစ္ဆယ္ျပည့္၍၊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ပရိနိဗၺာန္ စံသည့္တုိင္ေအာင္၊ သယ္ယူေဆာင္၊ ဘုန္းေခါင္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ငါတုိ႔ ဘုရားတည္း။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endParaRPr lang="en-US" sz="1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 algn="ctr">
              <a:spcBef>
                <a:spcPts val="600"/>
              </a:spcBef>
            </a:pPr>
            <a:r>
              <a:rPr lang="my-MM" sz="24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သာဓု၊ သာဓု၊ သာဓု</a:t>
            </a:r>
          </a:p>
        </p:txBody>
      </p:sp>
    </p:spTree>
    <p:extLst>
      <p:ext uri="{BB962C8B-B14F-4D97-AF65-F5344CB8AC3E}">
        <p14:creationId xmlns:p14="http://schemas.microsoft.com/office/powerpoint/2010/main" val="670640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78991"/>
            <a:ext cx="8077200" cy="557420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အခ်ိန္သိျခင္း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= 	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အခ်ိန္မွန္မွန္လုပ္မ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ႈ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သင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ေအာင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္ျပဳျ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= 	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အလုပ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္ႏွင့္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ေလ်ာ္ေသာ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				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အရပ္စသည္ကုိ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ေရြးခ်ယ္မ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ႈ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မပ်င္းရိျခင္း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	=	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ပူ၊ေအး၊မုိးခ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်ဳပ္၊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ေစာ၊ဆာ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						၀မ္းျပည့္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လြန္းသည္ဟု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					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ဆင္ေျခမေပးျခင္း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၄။လုံ႔လရွိျခင္း 		= 	၀ီရိယျဖင့္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နားလည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						ကၽြ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မ္းက်င္စြာ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လုပ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္ႏ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ုိင္မ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ႈ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</a:t>
            </a:r>
            <a:r>
              <a:rPr lang="en-US" sz="2000" b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မပ်က္စီးေစျခင္း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= 	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အလုပ္ကုိ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ေကာင္းစြာလုပ္မ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ႈ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en-US" sz="2000" b="1" i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မိန္းမလုိက္စားျခင္း</a:t>
            </a:r>
            <a:r>
              <a:rPr lang="en-US" sz="2000" b="1" i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000" b="1" i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ေသေသာက</a:t>
            </a:r>
            <a:r>
              <a:rPr lang="en-US" sz="2000" b="1" i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္ၾ</a:t>
            </a:r>
            <a:r>
              <a:rPr lang="en-US" sz="2000" b="1" i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ကဴးျခင္း၊ေလာင္းကစားလုပ</a:t>
            </a:r>
            <a:r>
              <a:rPr lang="en-US" sz="2000" b="1" i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000" b="1" i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endParaRPr lang="en-US" sz="2000" b="1" i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en-US" sz="2000" b="1" i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စေသာ</a:t>
            </a:r>
            <a:r>
              <a:rPr lang="en-US" sz="2000" b="1" i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စီးပြားပ်က္ေၾကာင္းမ်ားကုိ</a:t>
            </a:r>
            <a:r>
              <a:rPr lang="en-US" sz="2000" b="1" i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ေရွာင</a:t>
            </a:r>
            <a:r>
              <a:rPr lang="en-US" sz="2000" b="1" i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္ၾ</a:t>
            </a:r>
            <a:r>
              <a:rPr lang="en-US" sz="2000" b="1" i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ကဥ</a:t>
            </a:r>
            <a:r>
              <a:rPr lang="en-US" sz="2000" b="1" i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000" b="1" i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ခင္းတည္း</a:t>
            </a:r>
            <a:r>
              <a:rPr lang="en-US" sz="20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အလုပ္မရႈပ္ေထြးေၾကာင္း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(၅)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542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467809"/>
            <a:ext cx="8077200" cy="58053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95250">
              <a:lnSpc>
                <a:spcPct val="150000"/>
              </a:lnSpc>
              <a:spcBef>
                <a:spcPts val="600"/>
              </a:spcBef>
            </a:pPr>
            <a:endParaRPr lang="en-US" sz="24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Maslow’s Hierarchy of Needs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pic>
        <p:nvPicPr>
          <p:cNvPr id="8" name="Picture 7" descr="hierarchy-of-needs-56a791433df78cf772972ca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914400"/>
            <a:ext cx="807720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50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Reaction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304800" y="1066800"/>
            <a:ext cx="4267200" cy="533400"/>
          </a:xfrm>
          <a:prstGeom prst="round2Same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Asia ( Eastern)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1828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1. Emotional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2971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2. Rational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47800" y="4114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3. Law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57200" y="1588969"/>
            <a:ext cx="0" cy="302113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1"/>
          </p:cNvCxnSpPr>
          <p:nvPr/>
        </p:nvCxnSpPr>
        <p:spPr>
          <a:xfrm>
            <a:off x="457200" y="2324100"/>
            <a:ext cx="99060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200" y="3441699"/>
            <a:ext cx="99060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7200" y="4610100"/>
            <a:ext cx="99060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427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Reaction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304800" y="1066800"/>
            <a:ext cx="4267200" cy="533400"/>
          </a:xfrm>
          <a:prstGeom prst="round2Same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Europe ( Western)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1828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1. Law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2971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2. Rational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47800" y="4114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3. Emotional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57200" y="1588969"/>
            <a:ext cx="0" cy="302113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1"/>
          </p:cNvCxnSpPr>
          <p:nvPr/>
        </p:nvCxnSpPr>
        <p:spPr>
          <a:xfrm>
            <a:off x="457200" y="2324100"/>
            <a:ext cx="99060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200" y="3441699"/>
            <a:ext cx="99060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7200" y="4610100"/>
            <a:ext cx="99060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5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ဒုစရုိက္ (၁၀) ပါး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304800" y="1066800"/>
            <a:ext cx="4267200" cy="533400"/>
          </a:xfrm>
          <a:prstGeom prst="round2Same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ကာယကံ သုံးပါး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1828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ပါဏာတိပါတ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1325" lvl="0" indent="-346075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သူ႔အသက္သတ္ျခင္း၊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ဒုကၡေပးျခင္း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2971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အဒိႏၷာဒါန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1325" lvl="0" indent="-346075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ပုိင္ရွင္မေပးေသာ ဥစၥာကုိယူျခင္း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47800" y="4114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ကာေမသုမိစၦာစာရ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1325" indent="-346075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သူတစ္ပါး သားမယားအေပၚ၌ မွားယြင္းစြာျပဳမူျခင္း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57200" y="1588969"/>
            <a:ext cx="0" cy="3021131"/>
          </a:xfrm>
          <a:prstGeom prst="straightConnector1">
            <a:avLst/>
          </a:prstGeom>
          <a:ln w="28575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1"/>
          </p:cNvCxnSpPr>
          <p:nvPr/>
        </p:nvCxnSpPr>
        <p:spPr>
          <a:xfrm>
            <a:off x="457200" y="2324100"/>
            <a:ext cx="990600" cy="0"/>
          </a:xfrm>
          <a:prstGeom prst="line">
            <a:avLst/>
          </a:prstGeom>
          <a:ln w="28575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200" y="3441699"/>
            <a:ext cx="990600" cy="0"/>
          </a:xfrm>
          <a:prstGeom prst="line">
            <a:avLst/>
          </a:prstGeom>
          <a:ln w="28575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7200" y="4610100"/>
            <a:ext cx="990600" cy="0"/>
          </a:xfrm>
          <a:prstGeom prst="line">
            <a:avLst/>
          </a:prstGeom>
          <a:ln w="28575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ပါဏာတိပါတ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ကံေျမာက္ေၾကာင္း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အဂ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ၤါ (၅)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4140146187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0455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အဒိ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ႏၷ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ာဒါနကံေျမာက္ေၾကာင္း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(၅)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993091136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69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 Diagonal Corner Rectangle 10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ကာေမသုမိစၦာစာရကံေျမာက္ေၾကာင္း (၄) ပါး</a:t>
            </a:r>
          </a:p>
        </p:txBody>
      </p:sp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2410748809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285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 Diagonal Corner Rectangle 6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ဒုစရုိက္ (၁၀) ပါး</a:t>
            </a:r>
          </a:p>
        </p:txBody>
      </p:sp>
      <p:sp>
        <p:nvSpPr>
          <p:cNvPr id="6" name="Round Same Side Corner Rectangle 5"/>
          <p:cNvSpPr/>
          <p:nvPr/>
        </p:nvSpPr>
        <p:spPr>
          <a:xfrm>
            <a:off x="304800" y="1066800"/>
            <a:ext cx="4267200" cy="533400"/>
          </a:xfrm>
          <a:prstGeom prst="round2Same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၀စီကံ ေလးပါး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828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မုသာ၀ါဒ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မမွန္ေသာ စကားကုိေျပာဆုိျခင္း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971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ပိသုဏ၀ါစာ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အခ်စ္ပ်က္ေစေသာ စကားကုိေျပာျခင္း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4114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ဖရုသ၀ါစာ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ၾကမ္းတမ္းေသာ စကားကုိေျပာျခင္း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" y="1588969"/>
            <a:ext cx="0" cy="4176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8" idx="1"/>
          </p:cNvCxnSpPr>
          <p:nvPr/>
        </p:nvCxnSpPr>
        <p:spPr>
          <a:xfrm>
            <a:off x="457200" y="23241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3441699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46101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447800" y="5257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သမၹပၸလာပ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အကုသုိလ္ျဖစ္ေစမည့္ စကားကုိေျပာျခင္း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" y="57531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 Diagonal Corner Rectangle 11"/>
          <p:cNvSpPr/>
          <p:nvPr/>
        </p:nvSpPr>
        <p:spPr>
          <a:xfrm>
            <a:off x="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မုသာ၀ါဒကံေျမာက္ေၾကာင္း (၄) ပါး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398215494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54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 Diagonal Corner Rectangle 2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သင္တန္းဆင္းကဗ်ာ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857567"/>
            <a:ext cx="8229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ဗုဒၶျမတ္စြာ၊ ေလာင္းလ်ာတုန္းက၊ ေနာက္ဆုံးအထိ၊ ပါရမီ၊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လူနတ္မ်ားစြာ၊ ခ်မ္းသာေရးမုိ႔၊ အသက္ေပးလုိ႔၊ ျဖည့္ခဲ့သည္။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ဗုဒၶျမတ္စြာ၊ သာသနာအတြက္ေတာ့၊ ငါပါအသက္၊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ဆုံးေစမည္၊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ေနာက္မဆုတ္ေပါင္၊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ခုလုိေတြးလုိ႔၊ ကုသုိလ္ေရးမုိ႔၊ ၾကိဳးစားမည္ 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52007"/>
            <a:ext cx="8153400" cy="443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my-MM" sz="24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ဆက္လက္ၾကိဳးစားပါဦးမည္</a:t>
            </a:r>
          </a:p>
        </p:txBody>
      </p:sp>
    </p:spTree>
    <p:extLst>
      <p:ext uri="{BB962C8B-B14F-4D97-AF65-F5344CB8AC3E}">
        <p14:creationId xmlns:p14="http://schemas.microsoft.com/office/powerpoint/2010/main" val="415345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ပိသုဏ၀ါစာကံေျမာက္ေၾကာင္း (၄) ပါး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695045639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201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ဖရုသ၀ါစာကံေျမာက္ေၾကာင္း (၃) ပါး 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762222219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0318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သမၹပၸလာပကံေျမာက္ေၾကာင္း (၃) ပါး 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245683079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0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ဒုစရုိက္ (၁၀) ပါး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304800" y="1066800"/>
            <a:ext cx="4267200" cy="533400"/>
          </a:xfrm>
          <a:prstGeom prst="round2Same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မေနာကံ သုံးပါး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828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အဘိဇၥ်ာ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သူတစ္ပါး ဥစၥာကုိ မတရားရယူလုိျခင္း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2971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ဗ်ာပါဒ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သူတစ္ပါးကို ႏွိပ္စက္ရန္ ၾကံစည္ ေတြးေတာျခင္း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4114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မိစၦာဒိ႒ိ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မွားေသာ အယူရွိျခင္း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" y="1588969"/>
            <a:ext cx="0" cy="3021131"/>
          </a:xfrm>
          <a:prstGeom prst="straightConnector1">
            <a:avLst/>
          </a:prstGeom>
          <a:ln w="28575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8" idx="1"/>
          </p:cNvCxnSpPr>
          <p:nvPr/>
        </p:nvCxnSpPr>
        <p:spPr>
          <a:xfrm>
            <a:off x="457200" y="2324100"/>
            <a:ext cx="990600" cy="0"/>
          </a:xfrm>
          <a:prstGeom prst="line">
            <a:avLst/>
          </a:prstGeom>
          <a:ln w="28575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3441699"/>
            <a:ext cx="990600" cy="0"/>
          </a:xfrm>
          <a:prstGeom prst="line">
            <a:avLst/>
          </a:prstGeom>
          <a:ln w="28575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4610100"/>
            <a:ext cx="990600" cy="0"/>
          </a:xfrm>
          <a:prstGeom prst="line">
            <a:avLst/>
          </a:prstGeom>
          <a:ln w="28575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 Diagonal Corner Rectangle 7"/>
          <p:cNvSpPr/>
          <p:nvPr/>
        </p:nvSpPr>
        <p:spPr>
          <a:xfrm>
            <a:off x="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အဘိဇၥ်ာျဖစ္ျခင္းအဂၤါ (၂) ပါး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07493248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174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8"/>
          <p:cNvSpPr/>
          <p:nvPr/>
        </p:nvSpPr>
        <p:spPr>
          <a:xfrm>
            <a:off x="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ဗ်ာပါဒျဖစ္ျခင္းအဂၤါ (၂) ပါး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3152377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80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 Diagonal Corner Rectangle 7"/>
          <p:cNvSpPr/>
          <p:nvPr/>
        </p:nvSpPr>
        <p:spPr>
          <a:xfrm>
            <a:off x="0" y="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မိစၦာဒိ႒ိျဖစ္ျခင္းအဂၤါ (၂) ပါး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272637825"/>
              </p:ext>
            </p:extLst>
          </p:nvPr>
        </p:nvGraphicFramePr>
        <p:xfrm>
          <a:off x="0" y="876300"/>
          <a:ext cx="8305800" cy="600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80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5" y="1100316"/>
            <a:ext cx="25588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ပါဏာတိပါတ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ဖရုသ၀ါစာ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ဗ်ာပါဒ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y-MM" sz="3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ကံေျမာက္ေၾကာင္း မူလအရင္းခံတရားမ်ား</a:t>
            </a:r>
          </a:p>
        </p:txBody>
      </p:sp>
      <p:sp>
        <p:nvSpPr>
          <p:cNvPr id="8" name="Rectangle 7"/>
          <p:cNvSpPr/>
          <p:nvPr/>
        </p:nvSpPr>
        <p:spPr>
          <a:xfrm>
            <a:off x="3482975" y="1381790"/>
            <a:ext cx="4518025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ေဒါသ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အရင္းခံစိတ္ေၾကာင့္</a:t>
            </a:r>
          </a:p>
        </p:txBody>
      </p:sp>
      <p:sp>
        <p:nvSpPr>
          <p:cNvPr id="9" name="Right Brace 8"/>
          <p:cNvSpPr/>
          <p:nvPr/>
        </p:nvSpPr>
        <p:spPr>
          <a:xfrm>
            <a:off x="2873375" y="1143001"/>
            <a:ext cx="609600" cy="10668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412955" y="2438400"/>
            <a:ext cx="25588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ကာမေမသုမိစၦာစာရ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အဘိဇၥ်ာ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မိစၦာဒိ႒ိ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82975" y="2774731"/>
            <a:ext cx="4518025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ေလာဘ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အရင္းခံစိတ္္ေၾကာင့္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2873375" y="2535942"/>
            <a:ext cx="609600" cy="10668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2955" y="3885218"/>
            <a:ext cx="2558845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အဒိႏၷာဒါန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မုသာ၀ါဒ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ပိသုဏ၀ါစာ</a:t>
            </a:r>
            <a:endParaRPr lang="en-US" sz="2200" b="1" dirty="0"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သမၹပၸလာပ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82975" y="4267200"/>
            <a:ext cx="467042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ရံခါ ေလာဘ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အရင္းခံ၊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ရံခါ ေဒါသ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အရင္းခံစိတ္္ေၾကာင့္</a:t>
            </a:r>
          </a:p>
        </p:txBody>
      </p:sp>
      <p:sp>
        <p:nvSpPr>
          <p:cNvPr id="16" name="Right Brace 15"/>
          <p:cNvSpPr/>
          <p:nvPr/>
        </p:nvSpPr>
        <p:spPr>
          <a:xfrm>
            <a:off x="2873375" y="3982759"/>
            <a:ext cx="609600" cy="145798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/>
          <p:cNvSpPr txBox="1"/>
          <p:nvPr/>
        </p:nvSpPr>
        <p:spPr>
          <a:xfrm>
            <a:off x="609601" y="5665113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ထုိဒုစရုိက္တ</a:t>
            </a:r>
            <a:r>
              <a:rPr lang="en-US" sz="22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ုိ</a:t>
            </a: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႔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သည္ </a:t>
            </a: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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အကုသုိလ္စိတ္ ၁၂ ပါးေၾကာင့္</a:t>
            </a: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ျ</a:t>
            </a:r>
            <a:r>
              <a:rPr lang="en-US" sz="2200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ဖစ္ရသည</a:t>
            </a: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္</a:t>
            </a:r>
            <a:endParaRPr lang="my-MM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749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7772400" cy="525873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အရက္ေသစာ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ေသာက္စားပါမူ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ေရာဂါလည္းမ်ား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ခုိက္ရန္ပြား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၍၊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စီးပြားလည္းပ်က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နာမည္ပ်က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္၏၊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ေၾကာက္ရွက္မဲ့လ်င္း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သတိကင္းလ်က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လုပ္ခင္းေဆာင္တာ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ေမ့ေလ်ာ့ခ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ါျ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ပညာလည္းမဲ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့၊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ဉာဏ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္ႏ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ုံ႕နဲ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႕၍၊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ကင္းမဲ့ဆင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ေျမာ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မင္မရွိ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ပဳမိျပဳရာ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ပဳတတ္စြာ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၏၊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၀ါစာဖရု၊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ပိသု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မုသာ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ထင္ရာေျပာျငား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သမီးသားလည္း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စိတ္ထားမတည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ဟိရီမကပ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ၾ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သတၱပ္မယွဥ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ကတညဳတ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ကတေ၀ဒီ၊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မသိတတ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ငား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ဇုိးသမားသည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္၊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ေလးပါးအပါယ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ေျဖာင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ေျဖာင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တည္း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။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သုရာေမရယ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အျပစ္မ်ား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08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အမွ်ေပးလုိ႔ရတဲ့ အကုသုိလ္</a:t>
            </a:r>
          </a:p>
        </p:txBody>
      </p:sp>
      <p:pic>
        <p:nvPicPr>
          <p:cNvPr id="7" name="Content Placeholder 5" descr="10004033_10201336059874949_1793493582_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184" y="1400684"/>
            <a:ext cx="7258216" cy="48477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 Diagonal Corner Rectangle 2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ေက်းဇူးတုံ႔ဆပ္ပူေဇာ္လႊာ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272" y="1219200"/>
            <a:ext cx="8352928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ယေန႔ယခု အကၽြန္ပ္တုိ႔ ေပါင္းစု၍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ျပဳခဲ့သမွ်ေသာ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ဒါနကုသုိလ္၊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ေဆာက္တည္ခဲ့သမွ်ေသာ သီလကုသုိလ္၊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ပြားမ်ား အားထုတ္ခဲ့သမွ်ေသာ ဘာ၀နာကုသုိလ္၊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သာသနာေတာ္ တည္တံ့ရာ တည္တံ့ေၾကာင္း၊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တုိးတက္ရာ တုိးတက္ေၾကာင္း၊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ျပန္႔ပြားရာ ျပန္႔ပြားေၾကာင္း၊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342000" indent="-342000">
              <a:spcBef>
                <a:spcPts val="600"/>
              </a:spcBef>
              <a:buFont typeface="Arial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ေဆာက္ရြက္ခြင့္ ရသမွ်ေသာ သာသနာျပဳ ကုသုိလ္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အစုစုတုိ႔ျဖင့္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ရတနာျမတ္သုံးပါး၊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မိဘ၊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ဆရာသမား၊ ေက်းဇူးရွင္အေပါင္းတုိ႔ႏွင့္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တကြ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000" indent="-342000"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သာသနာေတာ္ ျမတ္ၾကီးအား ဓမၼပူဇာအျဖစ္ ေက်းဇူးတုံ႔ဆပ္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ပူေဇာ္ပါ၏။</a:t>
            </a:r>
          </a:p>
        </p:txBody>
      </p:sp>
    </p:spTree>
    <p:extLst>
      <p:ext uri="{BB962C8B-B14F-4D97-AF65-F5344CB8AC3E}">
        <p14:creationId xmlns:p14="http://schemas.microsoft.com/office/powerpoint/2010/main" val="415345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" y="2219815"/>
            <a:ext cx="3020221" cy="233486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ကုိယ္တုိင္ျပဳလုပ္ျခင္း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တုိက္တြန္းျခင္း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ခ်ီးမြမ္းျခင္း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သေဘာတူျခင္း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ဒုစရုိက္အျပား (၄၀) </a:t>
            </a:r>
          </a:p>
        </p:txBody>
      </p:sp>
      <p:sp>
        <p:nvSpPr>
          <p:cNvPr id="3" name="Multiply 2"/>
          <p:cNvSpPr/>
          <p:nvPr/>
        </p:nvSpPr>
        <p:spPr>
          <a:xfrm>
            <a:off x="2778698" y="2845285"/>
            <a:ext cx="799984" cy="1083920"/>
          </a:xfrm>
          <a:prstGeom prst="mathMultiply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3581400" y="3150513"/>
            <a:ext cx="19864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ဒုစရုိက္ (၁၀) ပါး</a:t>
            </a:r>
            <a:endParaRPr lang="en-SG" dirty="0"/>
          </a:p>
        </p:txBody>
      </p:sp>
      <p:sp>
        <p:nvSpPr>
          <p:cNvPr id="8" name="Equal 7"/>
          <p:cNvSpPr/>
          <p:nvPr/>
        </p:nvSpPr>
        <p:spPr>
          <a:xfrm>
            <a:off x="5638801" y="2971800"/>
            <a:ext cx="609600" cy="838200"/>
          </a:xfrm>
          <a:prstGeom prst="mathEqual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1" y="3200196"/>
            <a:ext cx="17043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ဒုစရုိက္ (၄၀)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56600" y="-2028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 Diagonal Corner Rectangle 20"/>
          <p:cNvSpPr/>
          <p:nvPr/>
        </p:nvSpPr>
        <p:spPr>
          <a:xfrm>
            <a:off x="30480" y="7620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ၾ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သကာသကန္ေတာ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့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1071547"/>
            <a:ext cx="8305800" cy="464318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ၾသကာသ၊ ၾသကာသ၊ ၾသကာသ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ကာယကံ၊ ၀ိစီက၊ မေနာကံ၊ ဤကံသုံးပါးတုိ႔တြင္၊ တစ္ပါးပါးေသာ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ကံျဖင့္၊ ျပစ္မွားမိသည္ရွိေသာ္၊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endParaRPr lang="my-MM" sz="1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သဗၺေဒါသ၊ ခပ္သိမ္းေသာ အျပစ္တုိ႔ကုိ ေပ်ာက္ပါေစျခင္း အက်ိဳးငွါ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endParaRPr lang="en-US" sz="1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ပထမ၊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ဒုတိယ၊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တတိယ၊ တစ္ၾကိမ္ ႏွစ္ၾကိမ္ သုံးၾကိမ္ေျမာက္ေအာင္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ဘုရားရတနာ တရားရတနာ သံဃာရတနာ ရတနာျမတ္သုံးပါးတုိ႔ကုိ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အရုိအေသ အေလးအျမတ္ လက္စုံမုိး၍ ရွိခုိးပူေဇာ္ ဖူးေမ်ာ္</a:t>
            </a:r>
          </a:p>
          <a:p>
            <a:pPr marL="952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မာန္ေလ်ာ့ ကန္ေတာ့ပါ၏ အရွင္ဘုရား။</a:t>
            </a:r>
          </a:p>
        </p:txBody>
      </p:sp>
    </p:spTree>
    <p:extLst>
      <p:ext uri="{BB962C8B-B14F-4D97-AF65-F5344CB8AC3E}">
        <p14:creationId xmlns:p14="http://schemas.microsoft.com/office/powerpoint/2010/main" val="2888339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 Same Side Corner Rectangle 7"/>
          <p:cNvSpPr/>
          <p:nvPr/>
        </p:nvSpPr>
        <p:spPr>
          <a:xfrm>
            <a:off x="304800" y="1066800"/>
            <a:ext cx="4267200" cy="533400"/>
          </a:xfrm>
          <a:prstGeom prst="round2Same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ပ္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သုံးပါး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1828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သတ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ၳႏ ၱ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ရကပ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လက္နက္ေဘး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-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ေဒါသ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2971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ေရာဂ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ႏ ၱ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ရကပ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ေရာဂါေဘး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-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ေမာဟ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47800" y="4114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ဒုဗ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ၻ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ိက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ၡႏ ၱ</a:t>
            </a:r>
            <a:r>
              <a:rPr lang="en-US" sz="22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ရကပ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(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အငတ္ေဘး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- 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ေလာဘ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sp>
        <p:nvSpPr>
          <p:cNvPr id="12" name="Round Diagonal Corner Rectangle 11"/>
          <p:cNvSpPr/>
          <p:nvPr/>
        </p:nvSpPr>
        <p:spPr>
          <a:xfrm>
            <a:off x="30480" y="7620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ကပ္သုံးပါး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7200" y="1604209"/>
            <a:ext cx="0" cy="301752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23241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0" y="3441699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7200" y="46101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56600" y="-2028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 Diagonal Corner Rectangle 20"/>
          <p:cNvSpPr/>
          <p:nvPr/>
        </p:nvSpPr>
        <p:spPr>
          <a:xfrm>
            <a:off x="30480" y="7620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ရပ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ပစ္ရွစ္ပါး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85242" y="1480442"/>
            <a:ext cx="1491358" cy="1491358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၈။ </a:t>
            </a: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သာသနာ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ပင္ပ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85242" y="4864803"/>
            <a:ext cx="1491358" cy="1491358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၆။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အဂ</a:t>
            </a: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ၤါ</a:t>
            </a: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ခ်ိ</a:t>
            </a: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ဳ႕</a:t>
            </a: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ယြင္း</a:t>
            </a:r>
            <a:endParaRPr lang="en-SG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54803" y="3156842"/>
            <a:ext cx="1491358" cy="1491358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၇။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အယူ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မွားျခင္း</a:t>
            </a:r>
            <a:endParaRPr lang="en-SG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505200" y="947042"/>
            <a:ext cx="1491358" cy="1491358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၁။ </a:t>
            </a:r>
          </a:p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ငရဲ</a:t>
            </a:r>
            <a:endParaRPr lang="en-SG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05200" y="5288280"/>
            <a:ext cx="1491358" cy="1491358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၅။</a:t>
            </a: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ပစ</a:t>
            </a: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ၥႏ ၱ</a:t>
            </a: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ရစ</a:t>
            </a: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္</a:t>
            </a:r>
            <a:endParaRPr lang="en-SG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257800" y="1556642"/>
            <a:ext cx="1491358" cy="1491358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၂။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တိရစ</a:t>
            </a: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 ၦ</a:t>
            </a: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ာန</a:t>
            </a: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္</a:t>
            </a:r>
            <a:endParaRPr lang="en-SG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921092" y="3181864"/>
            <a:ext cx="1491358" cy="1491358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၃။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ပိတၱာ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213513" y="4835404"/>
            <a:ext cx="1491358" cy="1491358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၄။ 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အသည</a:t>
            </a:r>
            <a:endParaRPr lang="en-US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သတ</a:t>
            </a:r>
            <a:r>
              <a:rPr lang="en-US" sz="2000" b="1" dirty="0">
                <a:solidFill>
                  <a:sysClr val="windowText" lastClr="000000"/>
                </a:solidFill>
                <a:latin typeface="Zawgyi-One" pitchFamily="34" charset="0"/>
                <a:cs typeface="Zawgyi-One" pitchFamily="34" charset="0"/>
              </a:rPr>
              <a:t>္</a:t>
            </a:r>
            <a:endParaRPr lang="en-SG" sz="2000" b="1" dirty="0">
              <a:solidFill>
                <a:sysClr val="windowText" lastClr="0000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0" y="2667000"/>
            <a:ext cx="2392680" cy="239268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မဂ</a:t>
            </a:r>
            <a:r>
              <a:rPr lang="en-US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ဖုိလ</a:t>
            </a:r>
            <a:r>
              <a:rPr lang="en-US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မရႏုိင္ေသာေၾကာင</a:t>
            </a:r>
            <a:r>
              <a:rPr lang="en-US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ရပ</a:t>
            </a:r>
            <a:r>
              <a:rPr lang="en-US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ပစ္ဟုေခၚသည</a:t>
            </a:r>
            <a:r>
              <a:rPr lang="en-US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</a:t>
            </a:r>
            <a:endParaRPr lang="my-MM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9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7620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ရန္သူမ်ိဳး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(၅)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215564" y="1021634"/>
            <a:ext cx="1853028" cy="2129917"/>
          </a:xfrm>
          <a:custGeom>
            <a:avLst/>
            <a:gdLst>
              <a:gd name="connsiteX0" fmla="*/ 0 w 2129916"/>
              <a:gd name="connsiteY0" fmla="*/ 926514 h 1853027"/>
              <a:gd name="connsiteX1" fmla="*/ 463257 w 2129916"/>
              <a:gd name="connsiteY1" fmla="*/ 0 h 1853027"/>
              <a:gd name="connsiteX2" fmla="*/ 1666659 w 2129916"/>
              <a:gd name="connsiteY2" fmla="*/ 0 h 1853027"/>
              <a:gd name="connsiteX3" fmla="*/ 2129916 w 2129916"/>
              <a:gd name="connsiteY3" fmla="*/ 926514 h 1853027"/>
              <a:gd name="connsiteX4" fmla="*/ 1666659 w 2129916"/>
              <a:gd name="connsiteY4" fmla="*/ 1853027 h 1853027"/>
              <a:gd name="connsiteX5" fmla="*/ 463257 w 2129916"/>
              <a:gd name="connsiteY5" fmla="*/ 1853027 h 1853027"/>
              <a:gd name="connsiteX6" fmla="*/ 0 w 2129916"/>
              <a:gd name="connsiteY6" fmla="*/ 926514 h 18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16" h="1853027">
                <a:moveTo>
                  <a:pt x="1064957" y="0"/>
                </a:moveTo>
                <a:lnTo>
                  <a:pt x="2129915" y="403034"/>
                </a:lnTo>
                <a:lnTo>
                  <a:pt x="2129915" y="1449993"/>
                </a:lnTo>
                <a:lnTo>
                  <a:pt x="1064957" y="1853027"/>
                </a:lnTo>
                <a:lnTo>
                  <a:pt x="1" y="1449993"/>
                </a:lnTo>
                <a:lnTo>
                  <a:pt x="1" y="403034"/>
                </a:lnTo>
                <a:lnTo>
                  <a:pt x="1064957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422113" tIns="465263" rIns="422114" bIns="465262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၂။</a:t>
            </a:r>
            <a:endParaRPr lang="en-US" sz="28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မီး</a:t>
            </a: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SG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81162" y="1715422"/>
            <a:ext cx="2376986" cy="1277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2280822" y="1021634"/>
            <a:ext cx="1853028" cy="2129917"/>
          </a:xfrm>
          <a:custGeom>
            <a:avLst/>
            <a:gdLst>
              <a:gd name="connsiteX0" fmla="*/ 0 w 2129916"/>
              <a:gd name="connsiteY0" fmla="*/ 926514 h 1853027"/>
              <a:gd name="connsiteX1" fmla="*/ 463257 w 2129916"/>
              <a:gd name="connsiteY1" fmla="*/ 0 h 1853027"/>
              <a:gd name="connsiteX2" fmla="*/ 1666659 w 2129916"/>
              <a:gd name="connsiteY2" fmla="*/ 0 h 1853027"/>
              <a:gd name="connsiteX3" fmla="*/ 2129916 w 2129916"/>
              <a:gd name="connsiteY3" fmla="*/ 926514 h 1853027"/>
              <a:gd name="connsiteX4" fmla="*/ 1666659 w 2129916"/>
              <a:gd name="connsiteY4" fmla="*/ 1853027 h 1853027"/>
              <a:gd name="connsiteX5" fmla="*/ 463257 w 2129916"/>
              <a:gd name="connsiteY5" fmla="*/ 1853027 h 1853027"/>
              <a:gd name="connsiteX6" fmla="*/ 0 w 2129916"/>
              <a:gd name="connsiteY6" fmla="*/ 926514 h 18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16" h="1853027">
                <a:moveTo>
                  <a:pt x="1064957" y="0"/>
                </a:moveTo>
                <a:lnTo>
                  <a:pt x="2129915" y="403034"/>
                </a:lnTo>
                <a:lnTo>
                  <a:pt x="2129915" y="1449993"/>
                </a:lnTo>
                <a:lnTo>
                  <a:pt x="1064957" y="1853027"/>
                </a:lnTo>
                <a:lnTo>
                  <a:pt x="1" y="1449993"/>
                </a:lnTo>
                <a:lnTo>
                  <a:pt x="1" y="403034"/>
                </a:lnTo>
                <a:lnTo>
                  <a:pt x="1064957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8763" tIns="331913" rIns="288764" bIns="331912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၁။ </a:t>
            </a:r>
            <a:endParaRPr lang="en-US" sz="28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ေရ</a:t>
            </a: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SG" sz="2800" dirty="0">
              <a:solidFill>
                <a:schemeClr val="tx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223111" y="2749624"/>
            <a:ext cx="1853028" cy="2129917"/>
          </a:xfrm>
          <a:custGeom>
            <a:avLst/>
            <a:gdLst>
              <a:gd name="connsiteX0" fmla="*/ 0 w 2129916"/>
              <a:gd name="connsiteY0" fmla="*/ 926514 h 1853027"/>
              <a:gd name="connsiteX1" fmla="*/ 463257 w 2129916"/>
              <a:gd name="connsiteY1" fmla="*/ 0 h 1853027"/>
              <a:gd name="connsiteX2" fmla="*/ 1666659 w 2129916"/>
              <a:gd name="connsiteY2" fmla="*/ 0 h 1853027"/>
              <a:gd name="connsiteX3" fmla="*/ 2129916 w 2129916"/>
              <a:gd name="connsiteY3" fmla="*/ 926514 h 1853027"/>
              <a:gd name="connsiteX4" fmla="*/ 1666659 w 2129916"/>
              <a:gd name="connsiteY4" fmla="*/ 1853027 h 1853027"/>
              <a:gd name="connsiteX5" fmla="*/ 463257 w 2129916"/>
              <a:gd name="connsiteY5" fmla="*/ 1853027 h 1853027"/>
              <a:gd name="connsiteX6" fmla="*/ 0 w 2129916"/>
              <a:gd name="connsiteY6" fmla="*/ 926514 h 18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16" h="1853027">
                <a:moveTo>
                  <a:pt x="1064957" y="0"/>
                </a:moveTo>
                <a:lnTo>
                  <a:pt x="2129915" y="403034"/>
                </a:lnTo>
                <a:lnTo>
                  <a:pt x="2129915" y="1449993"/>
                </a:lnTo>
                <a:lnTo>
                  <a:pt x="1064957" y="1853027"/>
                </a:lnTo>
                <a:lnTo>
                  <a:pt x="1" y="1449993"/>
                </a:lnTo>
                <a:lnTo>
                  <a:pt x="1" y="403034"/>
                </a:lnTo>
                <a:lnTo>
                  <a:pt x="1064957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8763" tIns="331913" rIns="288764" bIns="331912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၃။</a:t>
            </a:r>
            <a:r>
              <a:rPr lang="en-US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မင္း</a:t>
            </a: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SG" sz="2800" dirty="0">
              <a:solidFill>
                <a:schemeClr val="tx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242972" y="4499483"/>
            <a:ext cx="1853028" cy="2129917"/>
          </a:xfrm>
          <a:custGeom>
            <a:avLst/>
            <a:gdLst>
              <a:gd name="connsiteX0" fmla="*/ 0 w 2129916"/>
              <a:gd name="connsiteY0" fmla="*/ 926514 h 1853027"/>
              <a:gd name="connsiteX1" fmla="*/ 463257 w 2129916"/>
              <a:gd name="connsiteY1" fmla="*/ 0 h 1853027"/>
              <a:gd name="connsiteX2" fmla="*/ 1666659 w 2129916"/>
              <a:gd name="connsiteY2" fmla="*/ 0 h 1853027"/>
              <a:gd name="connsiteX3" fmla="*/ 2129916 w 2129916"/>
              <a:gd name="connsiteY3" fmla="*/ 926514 h 1853027"/>
              <a:gd name="connsiteX4" fmla="*/ 1666659 w 2129916"/>
              <a:gd name="connsiteY4" fmla="*/ 1853027 h 1853027"/>
              <a:gd name="connsiteX5" fmla="*/ 463257 w 2129916"/>
              <a:gd name="connsiteY5" fmla="*/ 1853027 h 1853027"/>
              <a:gd name="connsiteX6" fmla="*/ 0 w 2129916"/>
              <a:gd name="connsiteY6" fmla="*/ 926514 h 18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16" h="1853027">
                <a:moveTo>
                  <a:pt x="1064957" y="0"/>
                </a:moveTo>
                <a:lnTo>
                  <a:pt x="2129915" y="403034"/>
                </a:lnTo>
                <a:lnTo>
                  <a:pt x="2129915" y="1449993"/>
                </a:lnTo>
                <a:lnTo>
                  <a:pt x="1064957" y="1853027"/>
                </a:lnTo>
                <a:lnTo>
                  <a:pt x="1" y="1449993"/>
                </a:lnTo>
                <a:lnTo>
                  <a:pt x="1" y="403034"/>
                </a:lnTo>
                <a:lnTo>
                  <a:pt x="1064957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422113" tIns="465263" rIns="422114" bIns="465262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8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ခုိးသူ</a:t>
            </a: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SG" sz="2800" dirty="0">
              <a:solidFill>
                <a:schemeClr val="tx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315112" y="4499483"/>
            <a:ext cx="1853028" cy="2129917"/>
          </a:xfrm>
          <a:custGeom>
            <a:avLst/>
            <a:gdLst>
              <a:gd name="connsiteX0" fmla="*/ 0 w 2129916"/>
              <a:gd name="connsiteY0" fmla="*/ 926514 h 1853027"/>
              <a:gd name="connsiteX1" fmla="*/ 463257 w 2129916"/>
              <a:gd name="connsiteY1" fmla="*/ 0 h 1853027"/>
              <a:gd name="connsiteX2" fmla="*/ 1666659 w 2129916"/>
              <a:gd name="connsiteY2" fmla="*/ 0 h 1853027"/>
              <a:gd name="connsiteX3" fmla="*/ 2129916 w 2129916"/>
              <a:gd name="connsiteY3" fmla="*/ 926514 h 1853027"/>
              <a:gd name="connsiteX4" fmla="*/ 1666659 w 2129916"/>
              <a:gd name="connsiteY4" fmla="*/ 1853027 h 1853027"/>
              <a:gd name="connsiteX5" fmla="*/ 463257 w 2129916"/>
              <a:gd name="connsiteY5" fmla="*/ 1853027 h 1853027"/>
              <a:gd name="connsiteX6" fmla="*/ 0 w 2129916"/>
              <a:gd name="connsiteY6" fmla="*/ 926514 h 18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16" h="1853027">
                <a:moveTo>
                  <a:pt x="1064957" y="0"/>
                </a:moveTo>
                <a:lnTo>
                  <a:pt x="2129915" y="403034"/>
                </a:lnTo>
                <a:lnTo>
                  <a:pt x="2129915" y="1449993"/>
                </a:lnTo>
                <a:lnTo>
                  <a:pt x="1064957" y="1853027"/>
                </a:lnTo>
                <a:lnTo>
                  <a:pt x="1" y="1449993"/>
                </a:lnTo>
                <a:lnTo>
                  <a:pt x="1" y="403034"/>
                </a:lnTo>
                <a:lnTo>
                  <a:pt x="1064957" y="0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8763" tIns="331913" rIns="288764" bIns="331912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၅။</a:t>
            </a:r>
            <a:endParaRPr lang="en-US" sz="28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အေမ</a:t>
            </a:r>
            <a:r>
              <a:rPr lang="en-US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ြ</a:t>
            </a:r>
          </a:p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ခံဆုိး</a:t>
            </a:r>
            <a:r>
              <a:rPr lang="my-MM" sz="28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S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3246120" y="2895600"/>
            <a:ext cx="1826573" cy="1826573"/>
          </a:xfrm>
          <a:custGeom>
            <a:avLst/>
            <a:gdLst>
              <a:gd name="connsiteX0" fmla="*/ 0 w 1587003"/>
              <a:gd name="connsiteY0" fmla="*/ 793502 h 1587003"/>
              <a:gd name="connsiteX1" fmla="*/ 793502 w 1587003"/>
              <a:gd name="connsiteY1" fmla="*/ 0 h 1587003"/>
              <a:gd name="connsiteX2" fmla="*/ 1587004 w 1587003"/>
              <a:gd name="connsiteY2" fmla="*/ 793502 h 1587003"/>
              <a:gd name="connsiteX3" fmla="*/ 793502 w 1587003"/>
              <a:gd name="connsiteY3" fmla="*/ 1587004 h 1587003"/>
              <a:gd name="connsiteX4" fmla="*/ 0 w 1587003"/>
              <a:gd name="connsiteY4" fmla="*/ 793502 h 158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003" h="1587003">
                <a:moveTo>
                  <a:pt x="0" y="793502"/>
                </a:moveTo>
                <a:cubicBezTo>
                  <a:pt x="0" y="355263"/>
                  <a:pt x="355263" y="0"/>
                  <a:pt x="793502" y="0"/>
                </a:cubicBezTo>
                <a:cubicBezTo>
                  <a:pt x="1231741" y="0"/>
                  <a:pt x="1587004" y="355263"/>
                  <a:pt x="1587004" y="793502"/>
                </a:cubicBezTo>
                <a:cubicBezTo>
                  <a:pt x="1587004" y="1231741"/>
                  <a:pt x="1231741" y="1587004"/>
                  <a:pt x="793502" y="1587004"/>
                </a:cubicBezTo>
                <a:cubicBezTo>
                  <a:pt x="355263" y="1587004"/>
                  <a:pt x="0" y="1231741"/>
                  <a:pt x="0" y="793502"/>
                </a:cubicBez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0" vert="horz" wrap="square" lIns="246381" tIns="246381" rIns="246381" bIns="24638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>
                <a:latin typeface="Zawgyi-One" pitchFamily="34" charset="0"/>
                <a:cs typeface="Zawgyi-One" pitchFamily="34" charset="0"/>
              </a:rPr>
              <a:t>၀ိပတၱိတရား</a:t>
            </a:r>
            <a:r>
              <a:rPr lang="my-MM" sz="2200" b="1" kern="1200" dirty="0">
                <a:latin typeface="Zawgyi-One" pitchFamily="34" charset="0"/>
                <a:cs typeface="Zawgyi-One" pitchFamily="34" charset="0"/>
              </a:rPr>
              <a:t> ၄ပါး</a:t>
            </a:r>
            <a:endParaRPr lang="en-US" sz="2200" kern="1200" dirty="0"/>
          </a:p>
        </p:txBody>
      </p:sp>
      <p:sp>
        <p:nvSpPr>
          <p:cNvPr id="7" name="Freeform 6"/>
          <p:cNvSpPr/>
          <p:nvPr/>
        </p:nvSpPr>
        <p:spPr>
          <a:xfrm rot="16200000">
            <a:off x="3911184" y="2663735"/>
            <a:ext cx="479140" cy="28472"/>
          </a:xfrm>
          <a:custGeom>
            <a:avLst/>
            <a:gdLst>
              <a:gd name="connsiteX0" fmla="*/ 0 w 479140"/>
              <a:gd name="connsiteY0" fmla="*/ 14236 h 28472"/>
              <a:gd name="connsiteX1" fmla="*/ 479140 w 479140"/>
              <a:gd name="connsiteY1" fmla="*/ 14236 h 2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140" h="28472">
                <a:moveTo>
                  <a:pt x="0" y="14236"/>
                </a:moveTo>
                <a:lnTo>
                  <a:pt x="479140" y="14236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0292" tIns="2258" rIns="240291" bIns="2257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>
              <a:solidFill>
                <a:schemeClr val="bg1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3357253" y="838200"/>
            <a:ext cx="1587003" cy="1587003"/>
          </a:xfrm>
          <a:custGeom>
            <a:avLst/>
            <a:gdLst>
              <a:gd name="connsiteX0" fmla="*/ 0 w 1587003"/>
              <a:gd name="connsiteY0" fmla="*/ 793502 h 1587003"/>
              <a:gd name="connsiteX1" fmla="*/ 793502 w 1587003"/>
              <a:gd name="connsiteY1" fmla="*/ 0 h 1587003"/>
              <a:gd name="connsiteX2" fmla="*/ 1587004 w 1587003"/>
              <a:gd name="connsiteY2" fmla="*/ 793502 h 1587003"/>
              <a:gd name="connsiteX3" fmla="*/ 793502 w 1587003"/>
              <a:gd name="connsiteY3" fmla="*/ 1587004 h 1587003"/>
              <a:gd name="connsiteX4" fmla="*/ 0 w 1587003"/>
              <a:gd name="connsiteY4" fmla="*/ 793502 h 158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003" h="1587003">
                <a:moveTo>
                  <a:pt x="0" y="793502"/>
                </a:moveTo>
                <a:cubicBezTo>
                  <a:pt x="0" y="355263"/>
                  <a:pt x="355263" y="0"/>
                  <a:pt x="793502" y="0"/>
                </a:cubicBezTo>
                <a:cubicBezTo>
                  <a:pt x="1231741" y="0"/>
                  <a:pt x="1587004" y="355263"/>
                  <a:pt x="1587004" y="793502"/>
                </a:cubicBezTo>
                <a:cubicBezTo>
                  <a:pt x="1587004" y="1231741"/>
                  <a:pt x="1231741" y="1587004"/>
                  <a:pt x="793502" y="1587004"/>
                </a:cubicBezTo>
                <a:cubicBezTo>
                  <a:pt x="355263" y="1587004"/>
                  <a:pt x="0" y="1231741"/>
                  <a:pt x="0" y="793502"/>
                </a:cubicBez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6381" tIns="246381" rIns="246381" bIns="24638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200" b="1" kern="1200" dirty="0">
                <a:latin typeface="Zawgyi-One" pitchFamily="34" charset="0"/>
                <a:cs typeface="Zawgyi-One" pitchFamily="34" charset="0"/>
              </a:rPr>
              <a:t>၁။ </a:t>
            </a:r>
            <a:endParaRPr lang="en-US" sz="2200" b="1" kern="1200" dirty="0">
              <a:latin typeface="Zawgyi-One" pitchFamily="34" charset="0"/>
              <a:cs typeface="Zawgyi-One" pitchFamily="34" charset="0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err="1">
                <a:latin typeface="Zawgyi-One" pitchFamily="34" charset="0"/>
                <a:cs typeface="Zawgyi-One" pitchFamily="34" charset="0"/>
              </a:rPr>
              <a:t>ကာလ</a:t>
            </a:r>
            <a:endParaRPr lang="en-US" sz="2200" b="1" kern="1200" dirty="0">
              <a:latin typeface="Zawgyi-One" pitchFamily="34" charset="0"/>
              <a:cs typeface="Zawgyi-One" pitchFamily="34" charset="0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>
                <a:latin typeface="Zawgyi-One" pitchFamily="34" charset="0"/>
                <a:cs typeface="Zawgyi-One" pitchFamily="34" charset="0"/>
              </a:rPr>
              <a:t>၀ိပတၱိ</a:t>
            </a:r>
            <a:endParaRPr lang="en-US" sz="2200" kern="1200" dirty="0"/>
          </a:p>
        </p:txBody>
      </p:sp>
      <p:sp>
        <p:nvSpPr>
          <p:cNvPr id="31" name="Freeform 30"/>
          <p:cNvSpPr/>
          <p:nvPr/>
        </p:nvSpPr>
        <p:spPr>
          <a:xfrm>
            <a:off x="4944256" y="3733800"/>
            <a:ext cx="479140" cy="28472"/>
          </a:xfrm>
          <a:custGeom>
            <a:avLst/>
            <a:gdLst>
              <a:gd name="connsiteX0" fmla="*/ 0 w 479140"/>
              <a:gd name="connsiteY0" fmla="*/ 14236 h 28472"/>
              <a:gd name="connsiteX1" fmla="*/ 479140 w 479140"/>
              <a:gd name="connsiteY1" fmla="*/ 14236 h 2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140" h="28472">
                <a:moveTo>
                  <a:pt x="0" y="14236"/>
                </a:moveTo>
                <a:lnTo>
                  <a:pt x="479140" y="14236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0292" tIns="2258" rIns="240291" bIns="2257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>
              <a:solidFill>
                <a:schemeClr val="bg1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423397" y="2971800"/>
            <a:ext cx="1587003" cy="1587003"/>
          </a:xfrm>
          <a:custGeom>
            <a:avLst/>
            <a:gdLst>
              <a:gd name="connsiteX0" fmla="*/ 0 w 1587003"/>
              <a:gd name="connsiteY0" fmla="*/ 793502 h 1587003"/>
              <a:gd name="connsiteX1" fmla="*/ 793502 w 1587003"/>
              <a:gd name="connsiteY1" fmla="*/ 0 h 1587003"/>
              <a:gd name="connsiteX2" fmla="*/ 1587004 w 1587003"/>
              <a:gd name="connsiteY2" fmla="*/ 793502 h 1587003"/>
              <a:gd name="connsiteX3" fmla="*/ 793502 w 1587003"/>
              <a:gd name="connsiteY3" fmla="*/ 1587004 h 1587003"/>
              <a:gd name="connsiteX4" fmla="*/ 0 w 1587003"/>
              <a:gd name="connsiteY4" fmla="*/ 793502 h 158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003" h="1587003">
                <a:moveTo>
                  <a:pt x="0" y="793502"/>
                </a:moveTo>
                <a:cubicBezTo>
                  <a:pt x="0" y="355263"/>
                  <a:pt x="355263" y="0"/>
                  <a:pt x="793502" y="0"/>
                </a:cubicBezTo>
                <a:cubicBezTo>
                  <a:pt x="1231741" y="0"/>
                  <a:pt x="1587004" y="355263"/>
                  <a:pt x="1587004" y="793502"/>
                </a:cubicBezTo>
                <a:cubicBezTo>
                  <a:pt x="1587004" y="1231741"/>
                  <a:pt x="1231741" y="1587004"/>
                  <a:pt x="793502" y="1587004"/>
                </a:cubicBezTo>
                <a:cubicBezTo>
                  <a:pt x="355263" y="1587004"/>
                  <a:pt x="0" y="1231741"/>
                  <a:pt x="0" y="793502"/>
                </a:cubicBez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6381" tIns="246381" rIns="246381" bIns="24638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200" b="1" kern="1200" dirty="0">
                <a:latin typeface="Zawgyi-One" pitchFamily="34" charset="0"/>
                <a:cs typeface="Zawgyi-One" pitchFamily="34" charset="0"/>
              </a:rPr>
              <a:t>၂။ </a:t>
            </a:r>
            <a:endParaRPr lang="en-US" sz="2200" b="1" kern="1200" dirty="0">
              <a:latin typeface="Zawgyi-One" pitchFamily="34" charset="0"/>
              <a:cs typeface="Zawgyi-One" pitchFamily="34" charset="0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err="1">
                <a:latin typeface="Zawgyi-One" pitchFamily="34" charset="0"/>
                <a:cs typeface="Zawgyi-One" pitchFamily="34" charset="0"/>
              </a:rPr>
              <a:t>ဥပဓိ</a:t>
            </a:r>
            <a:endParaRPr lang="en-US" sz="2200" b="1" kern="1200" dirty="0">
              <a:latin typeface="Zawgyi-One" pitchFamily="34" charset="0"/>
              <a:cs typeface="Zawgyi-One" pitchFamily="34" charset="0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>
                <a:latin typeface="Zawgyi-One" pitchFamily="34" charset="0"/>
                <a:cs typeface="Zawgyi-One" pitchFamily="34" charset="0"/>
              </a:rPr>
              <a:t>၀ိပတၱိ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 rot="5400000">
            <a:off x="3911184" y="4873534"/>
            <a:ext cx="479140" cy="28472"/>
          </a:xfrm>
          <a:custGeom>
            <a:avLst/>
            <a:gdLst>
              <a:gd name="connsiteX0" fmla="*/ 0 w 479140"/>
              <a:gd name="connsiteY0" fmla="*/ 14236 h 28472"/>
              <a:gd name="connsiteX1" fmla="*/ 479140 w 479140"/>
              <a:gd name="connsiteY1" fmla="*/ 14236 h 2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140" h="28472">
                <a:moveTo>
                  <a:pt x="0" y="14236"/>
                </a:moveTo>
                <a:lnTo>
                  <a:pt x="479140" y="14236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0292" tIns="2257" rIns="240291" bIns="2258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>
              <a:solidFill>
                <a:schemeClr val="bg1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3357253" y="5029200"/>
            <a:ext cx="1587003" cy="1587003"/>
          </a:xfrm>
          <a:custGeom>
            <a:avLst/>
            <a:gdLst>
              <a:gd name="connsiteX0" fmla="*/ 0 w 1587003"/>
              <a:gd name="connsiteY0" fmla="*/ 793502 h 1587003"/>
              <a:gd name="connsiteX1" fmla="*/ 793502 w 1587003"/>
              <a:gd name="connsiteY1" fmla="*/ 0 h 1587003"/>
              <a:gd name="connsiteX2" fmla="*/ 1587004 w 1587003"/>
              <a:gd name="connsiteY2" fmla="*/ 793502 h 1587003"/>
              <a:gd name="connsiteX3" fmla="*/ 793502 w 1587003"/>
              <a:gd name="connsiteY3" fmla="*/ 1587004 h 1587003"/>
              <a:gd name="connsiteX4" fmla="*/ 0 w 1587003"/>
              <a:gd name="connsiteY4" fmla="*/ 793502 h 158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003" h="1587003">
                <a:moveTo>
                  <a:pt x="0" y="793502"/>
                </a:moveTo>
                <a:cubicBezTo>
                  <a:pt x="0" y="355263"/>
                  <a:pt x="355263" y="0"/>
                  <a:pt x="793502" y="0"/>
                </a:cubicBezTo>
                <a:cubicBezTo>
                  <a:pt x="1231741" y="0"/>
                  <a:pt x="1587004" y="355263"/>
                  <a:pt x="1587004" y="793502"/>
                </a:cubicBezTo>
                <a:cubicBezTo>
                  <a:pt x="1587004" y="1231741"/>
                  <a:pt x="1231741" y="1587004"/>
                  <a:pt x="793502" y="1587004"/>
                </a:cubicBezTo>
                <a:cubicBezTo>
                  <a:pt x="355263" y="1587004"/>
                  <a:pt x="0" y="1231741"/>
                  <a:pt x="0" y="793502"/>
                </a:cubicBez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6381" tIns="246381" rIns="246381" bIns="24638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200" b="1" kern="1200" dirty="0">
                <a:latin typeface="Zawgyi-One" pitchFamily="34" charset="0"/>
                <a:cs typeface="Zawgyi-One" pitchFamily="34" charset="0"/>
              </a:rPr>
              <a:t>၃။</a:t>
            </a:r>
            <a:endParaRPr lang="en-US" sz="2200" b="1" kern="1200" dirty="0">
              <a:latin typeface="Zawgyi-One" pitchFamily="34" charset="0"/>
              <a:cs typeface="Zawgyi-One" pitchFamily="34" charset="0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 err="1">
                <a:latin typeface="Zawgyi-One" pitchFamily="34" charset="0"/>
                <a:cs typeface="Zawgyi-One" pitchFamily="34" charset="0"/>
              </a:rPr>
              <a:t>သီလ</a:t>
            </a:r>
            <a:endParaRPr lang="en-US" sz="2200" b="1" kern="1200" dirty="0">
              <a:latin typeface="Zawgyi-One" pitchFamily="34" charset="0"/>
              <a:cs typeface="Zawgyi-One" pitchFamily="34" charset="0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kern="1200" dirty="0">
                <a:latin typeface="Zawgyi-One" pitchFamily="34" charset="0"/>
                <a:cs typeface="Zawgyi-One" pitchFamily="34" charset="0"/>
              </a:rPr>
              <a:t>၀ိပတၱိ</a:t>
            </a:r>
            <a:endParaRPr lang="en-US" sz="22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2878112" y="3810000"/>
            <a:ext cx="479140" cy="28473"/>
          </a:xfrm>
          <a:custGeom>
            <a:avLst/>
            <a:gdLst>
              <a:gd name="connsiteX0" fmla="*/ 0 w 479140"/>
              <a:gd name="connsiteY0" fmla="*/ 14236 h 28472"/>
              <a:gd name="connsiteX1" fmla="*/ 479140 w 479140"/>
              <a:gd name="connsiteY1" fmla="*/ 14236 h 2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140" h="28472">
                <a:moveTo>
                  <a:pt x="479140" y="14236"/>
                </a:moveTo>
                <a:lnTo>
                  <a:pt x="0" y="14236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0292" tIns="2259" rIns="240291" bIns="2257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>
              <a:solidFill>
                <a:schemeClr val="bg1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291109" y="2971800"/>
            <a:ext cx="1587003" cy="1587003"/>
          </a:xfrm>
          <a:custGeom>
            <a:avLst/>
            <a:gdLst>
              <a:gd name="connsiteX0" fmla="*/ 0 w 1587003"/>
              <a:gd name="connsiteY0" fmla="*/ 793502 h 1587003"/>
              <a:gd name="connsiteX1" fmla="*/ 793502 w 1587003"/>
              <a:gd name="connsiteY1" fmla="*/ 0 h 1587003"/>
              <a:gd name="connsiteX2" fmla="*/ 1587004 w 1587003"/>
              <a:gd name="connsiteY2" fmla="*/ 793502 h 1587003"/>
              <a:gd name="connsiteX3" fmla="*/ 793502 w 1587003"/>
              <a:gd name="connsiteY3" fmla="*/ 1587004 h 1587003"/>
              <a:gd name="connsiteX4" fmla="*/ 0 w 1587003"/>
              <a:gd name="connsiteY4" fmla="*/ 793502 h 158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003" h="1587003">
                <a:moveTo>
                  <a:pt x="0" y="793502"/>
                </a:moveTo>
                <a:cubicBezTo>
                  <a:pt x="0" y="355263"/>
                  <a:pt x="355263" y="0"/>
                  <a:pt x="793502" y="0"/>
                </a:cubicBezTo>
                <a:cubicBezTo>
                  <a:pt x="1231741" y="0"/>
                  <a:pt x="1587004" y="355263"/>
                  <a:pt x="1587004" y="793502"/>
                </a:cubicBezTo>
                <a:cubicBezTo>
                  <a:pt x="1587004" y="1231741"/>
                  <a:pt x="1231741" y="1587004"/>
                  <a:pt x="793502" y="1587004"/>
                </a:cubicBezTo>
                <a:cubicBezTo>
                  <a:pt x="355263" y="1587004"/>
                  <a:pt x="0" y="1231741"/>
                  <a:pt x="0" y="793502"/>
                </a:cubicBez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6381" tIns="246381" rIns="246381" bIns="24638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200" b="1" kern="1200">
                <a:latin typeface="Zawgyi-One" pitchFamily="34" charset="0"/>
                <a:cs typeface="Zawgyi-One" pitchFamily="34" charset="0"/>
              </a:rPr>
              <a:t>၄။ </a:t>
            </a:r>
            <a:r>
              <a:rPr lang="en-US" sz="2200" b="1" kern="1200">
                <a:latin typeface="Zawgyi-One" pitchFamily="34" charset="0"/>
                <a:cs typeface="Zawgyi-One" pitchFamily="34" charset="0"/>
              </a:rPr>
              <a:t>ပေယာဂ၀ိပတၱိ</a:t>
            </a:r>
            <a:endParaRPr lang="en-US" sz="2200" kern="1200" dirty="0"/>
          </a:p>
        </p:txBody>
      </p:sp>
      <p:sp>
        <p:nvSpPr>
          <p:cNvPr id="29" name="Round Diagonal Corner Rectangle 28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၀ိပတၱိတရား ၄ပါး</a:t>
            </a:r>
          </a:p>
        </p:txBody>
      </p:sp>
      <p:sp>
        <p:nvSpPr>
          <p:cNvPr id="13" name="Round Diagonal Corner Rectangle 28"/>
          <p:cNvSpPr/>
          <p:nvPr/>
        </p:nvSpPr>
        <p:spPr>
          <a:xfrm>
            <a:off x="0" y="640080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ပေယာဂ၀ိပတၱိအစား ဂတိ၀ိပ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တ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ၱ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ိ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ဟ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လ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ု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ံ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း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ည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</p:txBody>
      </p:sp>
    </p:spTree>
    <p:extLst>
      <p:ext uri="{BB962C8B-B14F-4D97-AF65-F5344CB8AC3E}">
        <p14:creationId xmlns:p14="http://schemas.microsoft.com/office/powerpoint/2010/main" val="291905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ဗ်သနတရား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(၅)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026486" y="991693"/>
            <a:ext cx="1917546" cy="1246405"/>
          </a:xfrm>
          <a:custGeom>
            <a:avLst/>
            <a:gdLst>
              <a:gd name="connsiteX0" fmla="*/ 0 w 1917546"/>
              <a:gd name="connsiteY0" fmla="*/ 207738 h 1246405"/>
              <a:gd name="connsiteX1" fmla="*/ 207738 w 1917546"/>
              <a:gd name="connsiteY1" fmla="*/ 0 h 1246405"/>
              <a:gd name="connsiteX2" fmla="*/ 1709808 w 1917546"/>
              <a:gd name="connsiteY2" fmla="*/ 0 h 1246405"/>
              <a:gd name="connsiteX3" fmla="*/ 1917546 w 1917546"/>
              <a:gd name="connsiteY3" fmla="*/ 207738 h 1246405"/>
              <a:gd name="connsiteX4" fmla="*/ 1917546 w 1917546"/>
              <a:gd name="connsiteY4" fmla="*/ 1038667 h 1246405"/>
              <a:gd name="connsiteX5" fmla="*/ 1709808 w 1917546"/>
              <a:gd name="connsiteY5" fmla="*/ 1246405 h 1246405"/>
              <a:gd name="connsiteX6" fmla="*/ 207738 w 1917546"/>
              <a:gd name="connsiteY6" fmla="*/ 1246405 h 1246405"/>
              <a:gd name="connsiteX7" fmla="*/ 0 w 1917546"/>
              <a:gd name="connsiteY7" fmla="*/ 1038667 h 1246405"/>
              <a:gd name="connsiteX8" fmla="*/ 0 w 1917546"/>
              <a:gd name="connsiteY8" fmla="*/ 207738 h 12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546" h="1246405">
                <a:moveTo>
                  <a:pt x="0" y="207738"/>
                </a:moveTo>
                <a:cubicBezTo>
                  <a:pt x="0" y="93007"/>
                  <a:pt x="93007" y="0"/>
                  <a:pt x="207738" y="0"/>
                </a:cubicBezTo>
                <a:lnTo>
                  <a:pt x="1709808" y="0"/>
                </a:lnTo>
                <a:cubicBezTo>
                  <a:pt x="1824539" y="0"/>
                  <a:pt x="1917546" y="93007"/>
                  <a:pt x="1917546" y="207738"/>
                </a:cubicBezTo>
                <a:lnTo>
                  <a:pt x="1917546" y="1038667"/>
                </a:lnTo>
                <a:cubicBezTo>
                  <a:pt x="1917546" y="1153398"/>
                  <a:pt x="1824539" y="1246405"/>
                  <a:pt x="1709808" y="1246405"/>
                </a:cubicBezTo>
                <a:lnTo>
                  <a:pt x="207738" y="1246405"/>
                </a:lnTo>
                <a:cubicBezTo>
                  <a:pt x="93007" y="1246405"/>
                  <a:pt x="0" y="1153398"/>
                  <a:pt x="0" y="1038667"/>
                </a:cubicBezTo>
                <a:lnTo>
                  <a:pt x="0" y="207738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34" tIns="247534" rIns="247534" bIns="247534" numCol="1" spcCol="1270" anchor="ctr" anchorCtr="0">
            <a:noAutofit/>
          </a:bodyPr>
          <a:lstStyle/>
          <a:p>
            <a:pPr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ဉာတိ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ဗ်သန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42780" y="3272872"/>
            <a:ext cx="1917546" cy="1246405"/>
          </a:xfrm>
          <a:custGeom>
            <a:avLst/>
            <a:gdLst>
              <a:gd name="connsiteX0" fmla="*/ 0 w 1917546"/>
              <a:gd name="connsiteY0" fmla="*/ 207738 h 1246405"/>
              <a:gd name="connsiteX1" fmla="*/ 207738 w 1917546"/>
              <a:gd name="connsiteY1" fmla="*/ 0 h 1246405"/>
              <a:gd name="connsiteX2" fmla="*/ 1709808 w 1917546"/>
              <a:gd name="connsiteY2" fmla="*/ 0 h 1246405"/>
              <a:gd name="connsiteX3" fmla="*/ 1917546 w 1917546"/>
              <a:gd name="connsiteY3" fmla="*/ 207738 h 1246405"/>
              <a:gd name="connsiteX4" fmla="*/ 1917546 w 1917546"/>
              <a:gd name="connsiteY4" fmla="*/ 1038667 h 1246405"/>
              <a:gd name="connsiteX5" fmla="*/ 1709808 w 1917546"/>
              <a:gd name="connsiteY5" fmla="*/ 1246405 h 1246405"/>
              <a:gd name="connsiteX6" fmla="*/ 207738 w 1917546"/>
              <a:gd name="connsiteY6" fmla="*/ 1246405 h 1246405"/>
              <a:gd name="connsiteX7" fmla="*/ 0 w 1917546"/>
              <a:gd name="connsiteY7" fmla="*/ 1038667 h 1246405"/>
              <a:gd name="connsiteX8" fmla="*/ 0 w 1917546"/>
              <a:gd name="connsiteY8" fmla="*/ 207738 h 12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546" h="1246405">
                <a:moveTo>
                  <a:pt x="0" y="207738"/>
                </a:moveTo>
                <a:cubicBezTo>
                  <a:pt x="0" y="93007"/>
                  <a:pt x="93007" y="0"/>
                  <a:pt x="207738" y="0"/>
                </a:cubicBezTo>
                <a:lnTo>
                  <a:pt x="1709808" y="0"/>
                </a:lnTo>
                <a:cubicBezTo>
                  <a:pt x="1824539" y="0"/>
                  <a:pt x="1917546" y="93007"/>
                  <a:pt x="1917546" y="207738"/>
                </a:cubicBezTo>
                <a:lnTo>
                  <a:pt x="1917546" y="1038667"/>
                </a:lnTo>
                <a:cubicBezTo>
                  <a:pt x="1917546" y="1153398"/>
                  <a:pt x="1824539" y="1246405"/>
                  <a:pt x="1709808" y="1246405"/>
                </a:cubicBezTo>
                <a:lnTo>
                  <a:pt x="207738" y="1246405"/>
                </a:lnTo>
                <a:cubicBezTo>
                  <a:pt x="93007" y="1246405"/>
                  <a:pt x="0" y="1153398"/>
                  <a:pt x="0" y="1038667"/>
                </a:cubicBezTo>
                <a:lnTo>
                  <a:pt x="0" y="207738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34" tIns="247534" rIns="247534" bIns="247534" numCol="1" spcCol="1270" anchor="ctr" anchorCtr="0">
            <a:noAutofit/>
          </a:bodyPr>
          <a:lstStyle/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ေဘာဂ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ဗ်သန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91984" y="5502029"/>
            <a:ext cx="1917546" cy="1246405"/>
          </a:xfrm>
          <a:custGeom>
            <a:avLst/>
            <a:gdLst>
              <a:gd name="connsiteX0" fmla="*/ 0 w 1917546"/>
              <a:gd name="connsiteY0" fmla="*/ 207738 h 1246405"/>
              <a:gd name="connsiteX1" fmla="*/ 207738 w 1917546"/>
              <a:gd name="connsiteY1" fmla="*/ 0 h 1246405"/>
              <a:gd name="connsiteX2" fmla="*/ 1709808 w 1917546"/>
              <a:gd name="connsiteY2" fmla="*/ 0 h 1246405"/>
              <a:gd name="connsiteX3" fmla="*/ 1917546 w 1917546"/>
              <a:gd name="connsiteY3" fmla="*/ 207738 h 1246405"/>
              <a:gd name="connsiteX4" fmla="*/ 1917546 w 1917546"/>
              <a:gd name="connsiteY4" fmla="*/ 1038667 h 1246405"/>
              <a:gd name="connsiteX5" fmla="*/ 1709808 w 1917546"/>
              <a:gd name="connsiteY5" fmla="*/ 1246405 h 1246405"/>
              <a:gd name="connsiteX6" fmla="*/ 207738 w 1917546"/>
              <a:gd name="connsiteY6" fmla="*/ 1246405 h 1246405"/>
              <a:gd name="connsiteX7" fmla="*/ 0 w 1917546"/>
              <a:gd name="connsiteY7" fmla="*/ 1038667 h 1246405"/>
              <a:gd name="connsiteX8" fmla="*/ 0 w 1917546"/>
              <a:gd name="connsiteY8" fmla="*/ 207738 h 12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546" h="1246405">
                <a:moveTo>
                  <a:pt x="0" y="207738"/>
                </a:moveTo>
                <a:cubicBezTo>
                  <a:pt x="0" y="93007"/>
                  <a:pt x="93007" y="0"/>
                  <a:pt x="207738" y="0"/>
                </a:cubicBezTo>
                <a:lnTo>
                  <a:pt x="1709808" y="0"/>
                </a:lnTo>
                <a:cubicBezTo>
                  <a:pt x="1824539" y="0"/>
                  <a:pt x="1917546" y="93007"/>
                  <a:pt x="1917546" y="207738"/>
                </a:cubicBezTo>
                <a:lnTo>
                  <a:pt x="1917546" y="1038667"/>
                </a:lnTo>
                <a:cubicBezTo>
                  <a:pt x="1917546" y="1153398"/>
                  <a:pt x="1824539" y="1246405"/>
                  <a:pt x="1709808" y="1246405"/>
                </a:cubicBezTo>
                <a:lnTo>
                  <a:pt x="207738" y="1246405"/>
                </a:lnTo>
                <a:cubicBezTo>
                  <a:pt x="93007" y="1246405"/>
                  <a:pt x="0" y="1153398"/>
                  <a:pt x="0" y="1038667"/>
                </a:cubicBezTo>
                <a:lnTo>
                  <a:pt x="0" y="207738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34" tIns="247534" rIns="247534" bIns="247534" numCol="1" spcCol="1270" anchor="ctr" anchorCtr="0">
            <a:noAutofit/>
          </a:bodyPr>
          <a:lstStyle/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ေရာဂ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ဗ်သန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560989" y="5502029"/>
            <a:ext cx="1917546" cy="1246405"/>
          </a:xfrm>
          <a:custGeom>
            <a:avLst/>
            <a:gdLst>
              <a:gd name="connsiteX0" fmla="*/ 0 w 1917546"/>
              <a:gd name="connsiteY0" fmla="*/ 207738 h 1246405"/>
              <a:gd name="connsiteX1" fmla="*/ 207738 w 1917546"/>
              <a:gd name="connsiteY1" fmla="*/ 0 h 1246405"/>
              <a:gd name="connsiteX2" fmla="*/ 1709808 w 1917546"/>
              <a:gd name="connsiteY2" fmla="*/ 0 h 1246405"/>
              <a:gd name="connsiteX3" fmla="*/ 1917546 w 1917546"/>
              <a:gd name="connsiteY3" fmla="*/ 207738 h 1246405"/>
              <a:gd name="connsiteX4" fmla="*/ 1917546 w 1917546"/>
              <a:gd name="connsiteY4" fmla="*/ 1038667 h 1246405"/>
              <a:gd name="connsiteX5" fmla="*/ 1709808 w 1917546"/>
              <a:gd name="connsiteY5" fmla="*/ 1246405 h 1246405"/>
              <a:gd name="connsiteX6" fmla="*/ 207738 w 1917546"/>
              <a:gd name="connsiteY6" fmla="*/ 1246405 h 1246405"/>
              <a:gd name="connsiteX7" fmla="*/ 0 w 1917546"/>
              <a:gd name="connsiteY7" fmla="*/ 1038667 h 1246405"/>
              <a:gd name="connsiteX8" fmla="*/ 0 w 1917546"/>
              <a:gd name="connsiteY8" fmla="*/ 207738 h 12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546" h="1246405">
                <a:moveTo>
                  <a:pt x="0" y="207738"/>
                </a:moveTo>
                <a:cubicBezTo>
                  <a:pt x="0" y="93007"/>
                  <a:pt x="93007" y="0"/>
                  <a:pt x="207738" y="0"/>
                </a:cubicBezTo>
                <a:lnTo>
                  <a:pt x="1709808" y="0"/>
                </a:lnTo>
                <a:cubicBezTo>
                  <a:pt x="1824539" y="0"/>
                  <a:pt x="1917546" y="93007"/>
                  <a:pt x="1917546" y="207738"/>
                </a:cubicBezTo>
                <a:lnTo>
                  <a:pt x="1917546" y="1038667"/>
                </a:lnTo>
                <a:cubicBezTo>
                  <a:pt x="1917546" y="1153398"/>
                  <a:pt x="1824539" y="1246405"/>
                  <a:pt x="1709808" y="1246405"/>
                </a:cubicBezTo>
                <a:lnTo>
                  <a:pt x="207738" y="1246405"/>
                </a:lnTo>
                <a:cubicBezTo>
                  <a:pt x="93007" y="1246405"/>
                  <a:pt x="0" y="1153398"/>
                  <a:pt x="0" y="1038667"/>
                </a:cubicBezTo>
                <a:lnTo>
                  <a:pt x="0" y="207738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34" tIns="247534" rIns="247534" bIns="247534" numCol="1" spcCol="1270" anchor="ctr" anchorCtr="0">
            <a:noAutofit/>
          </a:bodyPr>
          <a:lstStyle/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သီလ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ဗ်သန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444654" y="3272873"/>
            <a:ext cx="1917546" cy="1246405"/>
          </a:xfrm>
          <a:custGeom>
            <a:avLst/>
            <a:gdLst>
              <a:gd name="connsiteX0" fmla="*/ 0 w 1917546"/>
              <a:gd name="connsiteY0" fmla="*/ 207738 h 1246405"/>
              <a:gd name="connsiteX1" fmla="*/ 207738 w 1917546"/>
              <a:gd name="connsiteY1" fmla="*/ 0 h 1246405"/>
              <a:gd name="connsiteX2" fmla="*/ 1709808 w 1917546"/>
              <a:gd name="connsiteY2" fmla="*/ 0 h 1246405"/>
              <a:gd name="connsiteX3" fmla="*/ 1917546 w 1917546"/>
              <a:gd name="connsiteY3" fmla="*/ 207738 h 1246405"/>
              <a:gd name="connsiteX4" fmla="*/ 1917546 w 1917546"/>
              <a:gd name="connsiteY4" fmla="*/ 1038667 h 1246405"/>
              <a:gd name="connsiteX5" fmla="*/ 1709808 w 1917546"/>
              <a:gd name="connsiteY5" fmla="*/ 1246405 h 1246405"/>
              <a:gd name="connsiteX6" fmla="*/ 207738 w 1917546"/>
              <a:gd name="connsiteY6" fmla="*/ 1246405 h 1246405"/>
              <a:gd name="connsiteX7" fmla="*/ 0 w 1917546"/>
              <a:gd name="connsiteY7" fmla="*/ 1038667 h 1246405"/>
              <a:gd name="connsiteX8" fmla="*/ 0 w 1917546"/>
              <a:gd name="connsiteY8" fmla="*/ 207738 h 12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546" h="1246405">
                <a:moveTo>
                  <a:pt x="0" y="207738"/>
                </a:moveTo>
                <a:cubicBezTo>
                  <a:pt x="0" y="93007"/>
                  <a:pt x="93007" y="0"/>
                  <a:pt x="207738" y="0"/>
                </a:cubicBezTo>
                <a:lnTo>
                  <a:pt x="1709808" y="0"/>
                </a:lnTo>
                <a:cubicBezTo>
                  <a:pt x="1824539" y="0"/>
                  <a:pt x="1917546" y="93007"/>
                  <a:pt x="1917546" y="207738"/>
                </a:cubicBezTo>
                <a:lnTo>
                  <a:pt x="1917546" y="1038667"/>
                </a:lnTo>
                <a:cubicBezTo>
                  <a:pt x="1917546" y="1153398"/>
                  <a:pt x="1824539" y="1246405"/>
                  <a:pt x="1709808" y="1246405"/>
                </a:cubicBezTo>
                <a:lnTo>
                  <a:pt x="207738" y="1246405"/>
                </a:lnTo>
                <a:cubicBezTo>
                  <a:pt x="93007" y="1246405"/>
                  <a:pt x="0" y="1153398"/>
                  <a:pt x="0" y="1038667"/>
                </a:cubicBezTo>
                <a:lnTo>
                  <a:pt x="0" y="207738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34" tIns="247534" rIns="247534" bIns="247534" numCol="1" spcCol="1270" anchor="ctr" anchorCtr="0">
            <a:noAutofit/>
          </a:bodyPr>
          <a:lstStyle/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ဒိ႒ိ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95250" lvl="0" algn="ctr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ဗ်သန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75847" y="2743200"/>
            <a:ext cx="2305753" cy="230575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ဗ်သနတရား</a:t>
            </a:r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US" sz="22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  <a:p>
            <a:pPr algn="ctr"/>
            <a:r>
              <a:rPr lang="my-MM" sz="22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(၅) </a:t>
            </a:r>
            <a:r>
              <a:rPr lang="en-US" sz="22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2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23" name="Straight Connector 22"/>
          <p:cNvCxnSpPr>
            <a:stCxn id="21" idx="0"/>
          </p:cNvCxnSpPr>
          <p:nvPr/>
        </p:nvCxnSpPr>
        <p:spPr>
          <a:xfrm flipH="1" flipV="1">
            <a:off x="4028723" y="2238098"/>
            <a:ext cx="1" cy="50510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1" idx="6"/>
          </p:cNvCxnSpPr>
          <p:nvPr/>
        </p:nvCxnSpPr>
        <p:spPr>
          <a:xfrm flipV="1">
            <a:off x="5181600" y="3896076"/>
            <a:ext cx="561180" cy="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48200" y="4876800"/>
            <a:ext cx="480704" cy="62522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3"/>
          </p:cNvCxnSpPr>
          <p:nvPr/>
        </p:nvCxnSpPr>
        <p:spPr>
          <a:xfrm flipH="1">
            <a:off x="2875847" y="4711283"/>
            <a:ext cx="337670" cy="79074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2"/>
          </p:cNvCxnSpPr>
          <p:nvPr/>
        </p:nvCxnSpPr>
        <p:spPr>
          <a:xfrm flipH="1">
            <a:off x="2362200" y="3896077"/>
            <a:ext cx="51364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4" grpId="0" animBg="1"/>
      <p:bldP spid="18" grpId="0" animBg="1"/>
      <p:bldP spid="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0581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ကုသုိလ္၊ ေကာင္းမႈ၊ ျမင့္ျမတ္ေသာစိတ္ျဖင့္ ဘ၀ကုိ ျမွင့္တင္ႏုိင္သူကုိ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လူ ဟုေခၚသည္။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en-US" sz="2800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မႏု</a:t>
            </a:r>
            <a:r>
              <a:rPr lang="en-US" sz="2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ႆ</a:t>
            </a:r>
            <a:endParaRPr lang="my-MM" sz="28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	=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ဥႆ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ျမွင့္တင္ႏုိင္သူ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လူ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579" y="4387629"/>
            <a:ext cx="7955341" cy="2089371"/>
            <a:chOff x="167579" y="4387629"/>
            <a:chExt cx="7955341" cy="2089371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114" y="4389000"/>
              <a:ext cx="2654594" cy="20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2" r="7878"/>
            <a:stretch/>
          </p:blipFill>
          <p:spPr bwMode="auto">
            <a:xfrm>
              <a:off x="5576670" y="4389000"/>
              <a:ext cx="2546250" cy="20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43"/>
            <a:stretch/>
          </p:blipFill>
          <p:spPr bwMode="auto">
            <a:xfrm>
              <a:off x="167579" y="4387629"/>
              <a:ext cx="2758501" cy="2089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အပါယ္ လူ မ်ား</a:t>
            </a:r>
          </a:p>
        </p:txBody>
      </p:sp>
      <p:sp>
        <p:nvSpPr>
          <p:cNvPr id="2" name="Round Single Corner Rectangle 1"/>
          <p:cNvSpPr/>
          <p:nvPr/>
        </p:nvSpPr>
        <p:spPr>
          <a:xfrm>
            <a:off x="4289544" y="1219200"/>
            <a:ext cx="3832860" cy="2590800"/>
          </a:xfrm>
          <a:prstGeom prst="round1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49263" lvl="0" indent="-354013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လူ႔ အသူရကာယ္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ဘုရားသြား၊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ေက်ာင္းတက္ ကုသုိလ္လုပ္ရမွာ ေၾကာက္ေနသူ</a:t>
            </a:r>
          </a:p>
        </p:txBody>
      </p:sp>
      <p:sp>
        <p:nvSpPr>
          <p:cNvPr id="7" name="Round Single Corner Rectangle 6"/>
          <p:cNvSpPr/>
          <p:nvPr/>
        </p:nvSpPr>
        <p:spPr>
          <a:xfrm flipH="1">
            <a:off x="152400" y="1219200"/>
            <a:ext cx="3832860" cy="2590800"/>
          </a:xfrm>
          <a:prstGeom prst="round1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လူ႔ ျပိတၱာ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55613" lvl="0" indent="-63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လုိခ်င္မႈစေသာ ေလာဘ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 ဘ၀ကုိ ျ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ဖတ္သန္းသူ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Round Single Corner Rectangle 7"/>
          <p:cNvSpPr/>
          <p:nvPr/>
        </p:nvSpPr>
        <p:spPr>
          <a:xfrm flipV="1">
            <a:off x="4290060" y="4114800"/>
            <a:ext cx="3832860" cy="2590800"/>
          </a:xfrm>
          <a:prstGeom prst="round1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 Single Corner Rectangle 8"/>
          <p:cNvSpPr/>
          <p:nvPr/>
        </p:nvSpPr>
        <p:spPr>
          <a:xfrm flipH="1" flipV="1">
            <a:off x="152400" y="4098012"/>
            <a:ext cx="3832860" cy="2590800"/>
          </a:xfrm>
          <a:prstGeom prst="round1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 2"/>
          <p:cNvSpPr/>
          <p:nvPr/>
        </p:nvSpPr>
        <p:spPr>
          <a:xfrm>
            <a:off x="290304" y="4303476"/>
            <a:ext cx="3557051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လူ႔ တိရစ ၦာန္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အေပ်ာ္အပါး၊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ေမ့ေလ်ာ့မႈျဖင့္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ဘ၀ကုိျဖဳန္းတီးသူ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7442" y="4343400"/>
            <a:ext cx="3436104" cy="167314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၄။ လူ႔ ငရဲ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1325" indent="-346075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ပစၥည္းပူ၊သားသမီးပူစေသ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ာ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အပူျဖင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ဘ၀ကုိဖန္တီးသူ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90800" y="3657600"/>
            <a:ext cx="3124200" cy="661116"/>
          </a:xfrm>
          <a:prstGeom prst="roundRect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အပါယ္ လူ မ်ား</a:t>
            </a:r>
          </a:p>
        </p:txBody>
      </p: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036320"/>
            <a:ext cx="8077200" cy="22579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274638" indent="-17938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G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Nature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ဆုိတာ သက္ရွိသတၱ၀ါအားလုံးနဲ႔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ပတ္သက္ေနတဲ့ အရာပါ။</a:t>
            </a:r>
          </a:p>
          <a:p>
            <a:pPr marL="274638" indent="-17938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274638" indent="-17938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သက္ရွိသတၱ၀ါေတြထဲမွာ အသိရွိဆုံးျဖစ္ႏုိင္တဲ့ လူသားတစ္ေယာက္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အေနနဲ႔ </a:t>
            </a:r>
            <a:r>
              <a:rPr lang="en-SG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Nature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နဲ႔ ေနတာထက္ </a:t>
            </a:r>
            <a:r>
              <a:rPr lang="en-SG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Nurture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နဲ႔ ေနဖုိ႔လုိအပ္ပါတယ္။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Nature and Nurture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36606" y="3484847"/>
            <a:ext cx="3221981" cy="3032379"/>
            <a:chOff x="4550419" y="3374207"/>
            <a:chExt cx="3221981" cy="3032379"/>
          </a:xfrm>
        </p:grpSpPr>
        <p:sp>
          <p:nvSpPr>
            <p:cNvPr id="7" name="Rectangle 6"/>
            <p:cNvSpPr/>
            <p:nvPr/>
          </p:nvSpPr>
          <p:spPr>
            <a:xfrm rot="1894723">
              <a:off x="4622994" y="4730502"/>
              <a:ext cx="1010984" cy="1353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550419" y="4640012"/>
              <a:ext cx="1282262" cy="1694336"/>
              <a:chOff x="9753600" y="3689441"/>
              <a:chExt cx="1282262" cy="1694336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34" t="5391" b="38735"/>
              <a:stretch/>
            </p:blipFill>
            <p:spPr bwMode="auto">
              <a:xfrm>
                <a:off x="9753600" y="3689441"/>
                <a:ext cx="1282262" cy="1694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9753600" y="3689441"/>
                <a:ext cx="1282262" cy="13712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4600" y="4450524"/>
                <a:ext cx="585910" cy="578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67" r="31709" b="70747"/>
              <a:stretch/>
            </p:blipFill>
            <p:spPr bwMode="auto">
              <a:xfrm>
                <a:off x="10001885" y="4397520"/>
                <a:ext cx="851339" cy="626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1" name="Straight Connector 10"/>
              <p:cNvCxnSpPr/>
              <p:nvPr/>
            </p:nvCxnSpPr>
            <p:spPr>
              <a:xfrm flipV="1">
                <a:off x="9814035" y="3720973"/>
                <a:ext cx="580696" cy="133976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0394731" y="3705207"/>
                <a:ext cx="562303" cy="133975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4891676" y="6029723"/>
              <a:ext cx="6516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53425" y="6040368"/>
              <a:ext cx="533400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nature</a:t>
              </a:r>
              <a:endParaRPr lang="en-SG" sz="1400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541" b="99208" l="18500" r="99500">
                          <a14:backgroundMark x1="29750" y1="61478" x2="29750" y2="61478"/>
                          <a14:backgroundMark x1="25500" y1="57520" x2="25500" y2="57520"/>
                          <a14:backgroundMark x1="22000" y1="45119" x2="22000" y2="45119"/>
                          <a14:backgroundMark x1="26750" y1="46702" x2="26750" y2="46702"/>
                          <a14:backgroundMark x1="35750" y1="52770" x2="35750" y2="52770"/>
                          <a14:backgroundMark x1="42000" y1="56728" x2="42000" y2="56728"/>
                          <a14:backgroundMark x1="27000" y1="47757" x2="35500" y2="52507"/>
                          <a14:backgroundMark x1="35750" y1="52770" x2="42250" y2="57520"/>
                          <a14:backgroundMark x1="23250" y1="89446" x2="23250" y2="89446"/>
                          <a14:backgroundMark x1="42000" y1="56728" x2="23250" y2="89710"/>
                          <a14:backgroundMark x1="32750" y1="73087" x2="34500" y2="72559"/>
                          <a14:backgroundMark x1="25500" y1="48813" x2="25500" y2="488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374207"/>
              <a:ext cx="3200400" cy="3032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6825525" y="4933544"/>
              <a:ext cx="6516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56399" y="4918971"/>
              <a:ext cx="589851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nurture</a:t>
              </a:r>
              <a:endParaRPr lang="en-SG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 Diagonal Corner Rectangle 2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ဆုေတာင္း အမွ်ေ၀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72" y="1248519"/>
            <a:ext cx="8352928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ဤျပဳခဲ့ေသာ ကုသလေစတနာ အ၀၀တုိ႔သည္ အကၽြန္ပ္တုိ႔ ပန္ဆင္ထားေသာ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မဂ္၊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ဖုိလ္၊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နိဗၺာန္ ေဗာဓိဆုျမတ္ အသီးအသီးအတြက္ အေထာက္အပံ့့ ျဖစ္ပါေစ။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1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ဤျပဳခဲ့သမွ်ေသာ ကုသလေစတနာ အ၀၀တုိ႔ကုိ အကၽြန္ပ္တုိ႔ႏွင့္တကြ ဘ၀အဆက္ဆက္ သံသရာအဆက္ဆက္၌ ေတာ္စပ္ခဲ့ၾကဖူးသမွ်ေသာ မိေဟာင္းဖေဟာင္း၊ ဆရာေဟာင္း၊သမားေဟာင္း၊ ေဆြေဟာင္း၊ မ်ိဳးေဟာင္း၊ ေက်းဇူးရွင္အေပါင္းတုိ႔ႏွင့္တကြ ၃၁ ဘုံတြင္ က်င္လည္လ်က္ ရွိၾကကုန္ေသာ သုခိတ၊ဒုကၡိတ သတၱ၀ါ၊ ေ၀ေနယ်အေပါင္းတုိ႔အား ထပ္တူထပ္မွ် ရၾကေစျခင္းငွါ အကၽြန္ပ္တုိ႔ အားလုံးက အမွ်ေပးေ၀ ဒါနျပဳၾကပါကုန္၏။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</a:pPr>
            <a:endParaRPr lang="my-MM" sz="10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   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အားလုံး (အမွ်…အမွ်…အမွ်) ယူေတာ္မူၾကပါကုန္ေလာ့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   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သာဓု…သာဓု…သာဓု</a:t>
            </a:r>
          </a:p>
        </p:txBody>
      </p:sp>
    </p:spTree>
    <p:extLst>
      <p:ext uri="{BB962C8B-B14F-4D97-AF65-F5344CB8AC3E}">
        <p14:creationId xmlns:p14="http://schemas.microsoft.com/office/powerpoint/2010/main" val="13774663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/>
          <p:nvPr/>
        </p:nvCxnSpPr>
        <p:spPr>
          <a:xfrm>
            <a:off x="533400" y="800100"/>
            <a:ext cx="0" cy="5328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ျ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င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ရန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လူသားတြင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ရွိသင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့္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အရည္အေသြး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1319976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38200" y="929148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indent="-21526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1. Intrapersonal Skill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8200" y="1900566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152650" indent="-21526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2. Interpersonal Skill 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35742" y="2905838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533400" indent="-53340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3. Flexibility &amp; Adaptability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8200" y="3897954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876550" indent="-2876550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4. Self-Confident &amp; Open minded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8200" y="4850419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1801813" indent="-180181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5. Stress management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38200" y="5834502"/>
            <a:ext cx="7315200" cy="9000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0" rIns="0" bIns="0" rtlCol="0" anchor="ctr"/>
          <a:lstStyle/>
          <a:p>
            <a:pPr marL="2595563" indent="-2595563">
              <a:spcBef>
                <a:spcPts val="600"/>
              </a:spcBef>
            </a:pP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6. General Mood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33400" y="23622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3400" y="3352800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3400" y="4324468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3400" y="5315068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3400" y="6137502"/>
            <a:ext cx="317027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4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8600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28259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4038600" y="762000"/>
            <a:ext cx="0" cy="73152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221" y="2617157"/>
            <a:ext cx="8221579" cy="401224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spcBef>
                <a:spcPts val="24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ပါဠိခက္ဆစ္</a:t>
            </a:r>
          </a:p>
          <a:p>
            <a:pPr marL="533400" indent="-438150">
              <a:spcBef>
                <a:spcPts val="24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အဟိတ္ (အေဟတုက)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(ယွည္ဘက္) ဟိတ္ မရွိေသာစိတ္ </a:t>
            </a:r>
          </a:p>
          <a:p>
            <a:pPr marL="2514600" indent="-2419350">
              <a:spcBef>
                <a:spcPts val="24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ကုသုိလ္ (ကုသလ)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အျပစ္မရွိျခင္း၊ ေကာင္းေသာအက်ိဳးကုိ ေပးျခင္း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လကၡဏာ</a:t>
            </a:r>
          </a:p>
          <a:p>
            <a:pPr marL="2057400" indent="-1962150">
              <a:spcBef>
                <a:spcPts val="24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ဝိပါက္ (ဝိပါက)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latin typeface="Zawgyi-One" pitchFamily="34" charset="0"/>
                <a:cs typeface="Zawgyi-One" pitchFamily="34" charset="0"/>
              </a:rPr>
              <a:t>=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အက်ိဳးတရား (ကုသုိလ္ႏွင့္ အကုသုိလ္တုိ႔သည္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အေၾကာင္းတရား)</a:t>
            </a:r>
          </a:p>
          <a:p>
            <a:pPr marL="1341438" indent="-1246188">
              <a:spcBef>
                <a:spcPts val="24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ႀကိယာ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ျပဳကာမွ်ျဖစ္ေသာစိတ္ (အက်ိဳးေပးျခင္း သေဘာမရွိ၊ အားထုတ္ကာမွ် သေဘာ)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အဟိိတ္စိတ္ (၁၈) ပါး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" y="1486633"/>
            <a:ext cx="2585720" cy="76944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အကုသလဝိပါက္စိတ္ (၇) ပါး</a:t>
            </a:r>
          </a:p>
        </p:txBody>
      </p:sp>
      <p:sp>
        <p:nvSpPr>
          <p:cNvPr id="7" name="Rectangle 6"/>
          <p:cNvSpPr/>
          <p:nvPr/>
        </p:nvSpPr>
        <p:spPr>
          <a:xfrm>
            <a:off x="2672814" y="1493520"/>
            <a:ext cx="3375660" cy="76944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အဟိတ္ကုသလဝိပါက္စိတ္ (၈) ပါး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032" y="1490487"/>
            <a:ext cx="2286000" cy="769441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lvl="0" algn="ctr"/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အဟိတ္ႀကိယာစိတ္ (၃)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ပါး </a:t>
            </a:r>
            <a:endParaRPr lang="en-SG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19200" y="1219200"/>
            <a:ext cx="586740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36111" y="1234440"/>
            <a:ext cx="0" cy="25200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38600" y="1432560"/>
            <a:ext cx="0" cy="4572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82589" y="1234440"/>
            <a:ext cx="0" cy="25200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229600" cy="408918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773363" algn="l"/>
                <a:tab pos="51054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ဥေပကၡာသဟဂုတ္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စကၡဳဝိညာဏ္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မ်က္စိ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773363" algn="l"/>
                <a:tab pos="51054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ဥေပကၡာသဟဂုတ္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ေသာတဝိညာဏ္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နား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773363" algn="l"/>
                <a:tab pos="51054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ဥေပကၡာသဟဂုတ္ 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ဃာနဝိညာဏ္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ႏွာေခါင္း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773363" algn="l"/>
                <a:tab pos="51054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ဥေပကၡာသဟဂုတ္ 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ဇိဝွါဝိညာဏ္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လွ်ာ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773363" algn="l"/>
                <a:tab pos="51054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ဒုကၡ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သဟဂုတ္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ကာယဝိညာဏ္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ကုိယ္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773363" algn="l"/>
                <a:tab pos="51054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ဥေပကၡာသဟဂုတ္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သမၸဋိစၧဳိန္း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လက္ခံ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773363" algn="l"/>
                <a:tab pos="51054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၇။ ဥေပကၡာသဟဂုတ္ 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သႏၲီရဏ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(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စုံစမ္း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အကုသလ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ဝိပါက္စိတ္ (၇) ပါး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136634" y="5562600"/>
            <a:ext cx="8077200" cy="10668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အကုသလ၀ိပါက္စိတ္သည္ ဥေပကၡာ ၆ ပါး ဒုကၡ ၁ ပါးရွိ၏။</a:t>
            </a:r>
          </a:p>
        </p:txBody>
      </p:sp>
    </p:spTree>
    <p:extLst>
      <p:ext uri="{BB962C8B-B14F-4D97-AF65-F5344CB8AC3E}">
        <p14:creationId xmlns:p14="http://schemas.microsoft.com/office/powerpoint/2010/main" val="117184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463164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ဥေပကၡာသဟဂုတ္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စကၡဳဝိညာဏ္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ဥေပကၡာသဟဂုတ္ 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ေသာတဝိညာဏ္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ဥေပကၡာသဟဂုတ္ 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ဃာနဝိညာဏ္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ဥေပကၡာသဟဂုတ္ 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ဇိဝွါဝိညာဏ္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သုခ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သဟဂုတ္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ကာယဝိညာဏ္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ဥေပကၡာသဟဂုတ္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သမၸဋိစၧဳိန္း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၇။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ေသာမနႆ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သဟဂုတ္ 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သႏၲီရဏ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၈။ ဥေပကၡာသဟဂုတ္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သႏၲီရဏ 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အဟိတ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ကုသလ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ဝိပါက္စိတ္ (၈) ပါး</a:t>
            </a:r>
          </a:p>
        </p:txBody>
      </p:sp>
    </p:spTree>
    <p:extLst>
      <p:ext uri="{BB962C8B-B14F-4D97-AF65-F5344CB8AC3E}">
        <p14:creationId xmlns:p14="http://schemas.microsoft.com/office/powerpoint/2010/main" val="1171842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မေကာင္းသည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အာရုံမ်ားကုိ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ပယ္ေဖ်ာက္နည္း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28600" y="1083879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5250" lvl="0">
              <a:lnSpc>
                <a:spcPct val="150000"/>
              </a:lnSpc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မေကာင္းသည့္ အာရုံ၊ ေကာင္းသည့္ အာရုံကုိ ေတြၾကဳံရျခင္းသည့္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မိမိ၏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အတိတ္ကံႏွင့္သာ သက္ဆုိင္သည္ဟု သေဘာထားျခင္း 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228600" y="2531679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lnSpc>
                <a:spcPct val="150000"/>
              </a:lnSpc>
              <a:spcBef>
                <a:spcPts val="1800"/>
              </a:spcBef>
            </a:pP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ေတ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ြ႔ၾ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ကဳံရသည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အာရုံမ်ားကုိ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စိတ္သေဘာထားမွန္စြာျဖင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ခံယူျခင္း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510485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230563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ဥေပကၡာသဟဂုတ္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ပဥၥဒြါရာဝဇၨန္း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230563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ဥေပကၡာသဟဂုတ္ 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မေနာဒြါရာဝဇၨန္း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230563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ေသာမနႆ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သဟဂုတ္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ဟသိတုပၸါဒ္ 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ပါဠိခက္ဆစ္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ပဥၥဒြါရာဝဇၨန္း (ပဥၥဒြါရာဝဇၨန) = ပဥၥဒြါရ၌ ဆင္ျခင္ေသာစိတ္ (တံခါးဖြင့္စိတ္)</a:t>
            </a:r>
          </a:p>
          <a:p>
            <a:pPr marL="4130675" indent="-4035425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မေနာဒြါရာဝဇၨန္း (မေနာဒြါရာဝဇၨန) = မေနာဒြါရ၌ ဆင္ျခင္ေသာစိတ္၊ ဆုံးျဖတ္ (ဝုေ႒ာ)</a:t>
            </a:r>
          </a:p>
          <a:p>
            <a:pPr marL="3230563" indent="-3135313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ဟသိတုပၸါဒ္ (ဟသိတုပၸါဒ) = ၿပံဳးရယ္မႈကုိ ျဖစ္ေစေသာစိတ္ (ဘုရား၊ ရဟႏၲာတုိ႔၌သာျဖစ္)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အဟိတ္ႀကိယာစိတ္ (၃) ပါး</a:t>
            </a:r>
          </a:p>
        </p:txBody>
      </p:sp>
    </p:spTree>
    <p:extLst>
      <p:ext uri="{BB962C8B-B14F-4D97-AF65-F5344CB8AC3E}">
        <p14:creationId xmlns:p14="http://schemas.microsoft.com/office/powerpoint/2010/main" val="1171842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58435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ေသာဘနစိတ္မွ တစ္ပါးေသာစိတ္မ်ား (န+ေသာဘနာနိ = အေသာဘနာနိ) 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မတင့္တယ္ေသာစိတ္မ်ား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အကုသုိလ္စိတ္ (၁၂) ပါး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marL="898525" indent="-352425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ေလာဘမူစိတ္ (၈) ပါး</a:t>
            </a:r>
          </a:p>
          <a:p>
            <a:pPr marL="898525" indent="-352425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ေဒါသမူစိတ္    (၂) ပါး</a:t>
            </a:r>
          </a:p>
          <a:p>
            <a:pPr marL="898525" indent="-352425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ေမာဟမူစိတ္  (၂)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အဟိတ္စိတ္ (၁၈) ပါး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127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အကုသလဝိပါက္စိတ္ (၇) ပါး</a:t>
            </a:r>
          </a:p>
          <a:p>
            <a:pPr marL="533400" indent="127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အဟိတ္ကုသလဝိပါက္စိတ္ (၈) ပါး</a:t>
            </a:r>
          </a:p>
          <a:p>
            <a:pPr marL="533400" lvl="0" indent="127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အဟိတ္ႀကိယာစိတ္ (၃)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ပါး </a:t>
            </a:r>
            <a:endParaRPr lang="en-SG" sz="2400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အေသာဘနစိတ္ (၃၀)</a:t>
            </a:r>
          </a:p>
        </p:txBody>
      </p:sp>
      <p:sp>
        <p:nvSpPr>
          <p:cNvPr id="7" name="Rectangle 6"/>
          <p:cNvSpPr/>
          <p:nvPr/>
        </p:nvSpPr>
        <p:spPr>
          <a:xfrm>
            <a:off x="5323840" y="4175760"/>
            <a:ext cx="292100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latin typeface="Zawgyi-One" pitchFamily="34" charset="0"/>
                <a:cs typeface="Zawgyi-One" pitchFamily="34" charset="0"/>
              </a:rPr>
              <a:t>အေသာဘနစိတ္ (၃၀)</a:t>
            </a:r>
          </a:p>
        </p:txBody>
      </p:sp>
      <p:sp>
        <p:nvSpPr>
          <p:cNvPr id="9" name="Right Brace 8"/>
          <p:cNvSpPr/>
          <p:nvPr/>
        </p:nvSpPr>
        <p:spPr>
          <a:xfrm>
            <a:off x="4800600" y="2365332"/>
            <a:ext cx="609600" cy="4264067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1842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8600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28259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ကုသုိလ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ဖစ္ေၾကာင္းတရား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(၄)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ပါး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400" y="1143000"/>
            <a:ext cx="3962400" cy="2590800"/>
            <a:chOff x="152400" y="1143000"/>
            <a:chExt cx="3962400" cy="2590800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152400" y="11430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0923" y="1371980"/>
              <a:ext cx="3683877" cy="176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၁။ </a:t>
              </a:r>
              <a:r>
                <a:rPr lang="en-US" sz="2200" b="1" dirty="0" err="1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နိယမိတ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lvl="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ကုသုိလ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္ျ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ဖစ္ရမည္ဟု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lvl="0" indent="-920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ဆုံးျဖတ္ခ်က္ခ်ထားျခင္း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91000" y="1143000"/>
            <a:ext cx="3962400" cy="2590800"/>
            <a:chOff x="4191000" y="1143000"/>
            <a:chExt cx="3962400" cy="2590800"/>
          </a:xfrm>
        </p:grpSpPr>
        <p:sp>
          <p:nvSpPr>
            <p:cNvPr id="8" name="Round Diagonal Corner Rectangle 7"/>
            <p:cNvSpPr/>
            <p:nvPr/>
          </p:nvSpPr>
          <p:spPr>
            <a:xfrm>
              <a:off x="4191000" y="11430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06766" y="1355229"/>
              <a:ext cx="3946634" cy="176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33400" lvl="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၂။</a:t>
              </a:r>
              <a:r>
                <a:rPr lang="en-US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en-US" sz="2200" b="1" dirty="0" err="1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ပရိဏာမိတ</a:t>
              </a: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441325" lvl="0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မိမိစိတ္ကုိ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ကုသုိလ္ဖက္သုိ</a:t>
              </a: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႔</a:t>
              </a:r>
            </a:p>
            <a:p>
              <a:pPr marL="441325" lvl="0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ညြတ္ေအာင္လုပ္ထားျခင္း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2400" y="3886200"/>
            <a:ext cx="3962400" cy="2590800"/>
            <a:chOff x="152400" y="3886200"/>
            <a:chExt cx="3962400" cy="25908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152400" y="38862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 1"/>
            <p:cNvSpPr/>
            <p:nvPr/>
          </p:nvSpPr>
          <p:spPr>
            <a:xfrm>
              <a:off x="380999" y="4073604"/>
              <a:ext cx="3200401" cy="176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41325" lvl="0" indent="-346075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၃။ </a:t>
              </a:r>
              <a:r>
                <a:rPr lang="en-US" sz="2200" b="1" dirty="0" err="1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အာဘုဇိတ</a:t>
              </a: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 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441325" lvl="0" indent="158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ကုသုိလ္ကုိအျမဲ</a:t>
              </a:r>
              <a:endPara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441325" lvl="0" indent="1587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ႏွ</a:t>
              </a:r>
              <a:r>
                <a:rPr lang="en-US" sz="2200" b="1" dirty="0" err="1">
                  <a:solidFill>
                    <a:prstClr val="black"/>
                  </a:solidFill>
                  <a:latin typeface="Zawgyi-One" pitchFamily="34" charset="0"/>
                  <a:cs typeface="Zawgyi-One" pitchFamily="34" charset="0"/>
                </a:rPr>
                <a:t>လုံးသြင္းျခင္း</a:t>
              </a:r>
              <a:endPara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91000" y="3886200"/>
            <a:ext cx="3962400" cy="2590800"/>
            <a:chOff x="4191000" y="3886200"/>
            <a:chExt cx="3962400" cy="2590800"/>
          </a:xfrm>
        </p:grpSpPr>
        <p:sp>
          <p:nvSpPr>
            <p:cNvPr id="10" name="Round Diagonal Corner Rectangle 9"/>
            <p:cNvSpPr/>
            <p:nvPr/>
          </p:nvSpPr>
          <p:spPr>
            <a:xfrm>
              <a:off x="4191000" y="3886200"/>
              <a:ext cx="3962400" cy="2590800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43400" y="3989739"/>
              <a:ext cx="3810000" cy="1750085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533400" indent="-438150">
                <a:lnSpc>
                  <a:spcPct val="150000"/>
                </a:lnSpc>
                <a:spcBef>
                  <a:spcPts val="600"/>
                </a:spcBef>
              </a:pPr>
              <a:r>
                <a:rPr lang="my-MM" sz="2200" b="1" dirty="0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၄။ </a:t>
              </a:r>
              <a:r>
                <a:rPr lang="en-US" sz="2200" b="1" dirty="0" err="1">
                  <a:solidFill>
                    <a:srgbClr val="FF0000"/>
                  </a:solidFill>
                  <a:latin typeface="Zawgyi-One" pitchFamily="34" charset="0"/>
                  <a:cs typeface="Zawgyi-One" pitchFamily="34" charset="0"/>
                </a:rPr>
                <a:t>သမုဒါစာရ</a:t>
              </a:r>
              <a:endPara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endParaRPr>
            </a:p>
            <a:p>
              <a:pPr marL="533400" indent="-13652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latin typeface="Zawgyi-One" pitchFamily="34" charset="0"/>
                  <a:cs typeface="Zawgyi-One" pitchFamily="34" charset="0"/>
                </a:rPr>
                <a:t>ကုသုိလ</a:t>
              </a:r>
              <a:r>
                <a:rPr lang="en-US" sz="2200" b="1" dirty="0">
                  <a:latin typeface="Zawgyi-One" pitchFamily="34" charset="0"/>
                  <a:cs typeface="Zawgyi-One" pitchFamily="34" charset="0"/>
                </a:rPr>
                <a:t>္ျ</a:t>
              </a:r>
              <a:r>
                <a:rPr lang="en-US" sz="2200" b="1" dirty="0" err="1">
                  <a:latin typeface="Zawgyi-One" pitchFamily="34" charset="0"/>
                  <a:cs typeface="Zawgyi-One" pitchFamily="34" charset="0"/>
                </a:rPr>
                <a:t>ဖစ္ဖုိ႔အေလ့အက်င</a:t>
              </a:r>
              <a:r>
                <a:rPr lang="en-US" sz="2200" b="1" dirty="0">
                  <a:latin typeface="Zawgyi-One" pitchFamily="34" charset="0"/>
                  <a:cs typeface="Zawgyi-One" pitchFamily="34" charset="0"/>
                </a:rPr>
                <a:t>့္</a:t>
              </a:r>
            </a:p>
            <a:p>
              <a:pPr marL="533400" indent="-136525">
                <a:lnSpc>
                  <a:spcPct val="150000"/>
                </a:lnSpc>
                <a:spcBef>
                  <a:spcPts val="600"/>
                </a:spcBef>
              </a:pPr>
              <a:r>
                <a:rPr lang="en-US" sz="2200" b="1" dirty="0" err="1">
                  <a:latin typeface="Zawgyi-One" pitchFamily="34" charset="0"/>
                  <a:cs typeface="Zawgyi-One" pitchFamily="34" charset="0"/>
                </a:rPr>
                <a:t>ရွိျခင္း</a:t>
              </a:r>
              <a:endParaRPr lang="en-US" sz="2200" b="1" dirty="0">
                <a:latin typeface="Zawgyi-One" pitchFamily="34" charset="0"/>
                <a:cs typeface="Zawgyi-On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5664200"/>
            <a:ext cx="8534400" cy="1193800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my-MM" sz="48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အဘိဓမၼာ သမိုင္း အက်ဥ္း</a:t>
            </a:r>
          </a:p>
        </p:txBody>
      </p:sp>
    </p:spTree>
    <p:extLst>
      <p:ext uri="{BB962C8B-B14F-4D97-AF65-F5344CB8AC3E}">
        <p14:creationId xmlns:p14="http://schemas.microsoft.com/office/powerpoint/2010/main" val="15977588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475090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အျပစ္မရွိျခင္း၊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ေကာင္းေသာ အက်ိဳးကုိေပးျခင္းသေဘာသည္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ကုသုိလ္ =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ေကာင္းမႈ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မည္၏။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my-MM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14947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မဟာကုသုိလ္စိတ္ (၈)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14947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မဟာဝိပါက္စိတ္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(၈)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14947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မဟာႀကိယာစိတ္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(၈) ပါး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149475" algn="l"/>
              </a:tabLst>
            </a:pPr>
            <a:endParaRPr lang="en-US" sz="11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1524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ကာမာ၀စရ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ကာမဘုံ၌အျဖစ္မ်ားေသာစိတ္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1524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ေသာဘန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= ေကာင္းေသာစိတ္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ကာမာဝစရ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ေသာဘနစိတ္ (၂၄) </a:t>
            </a:r>
          </a:p>
        </p:txBody>
      </p:sp>
      <p:sp>
        <p:nvSpPr>
          <p:cNvPr id="7" name="Right Brace 6"/>
          <p:cNvSpPr/>
          <p:nvPr/>
        </p:nvSpPr>
        <p:spPr>
          <a:xfrm>
            <a:off x="3528060" y="2604093"/>
            <a:ext cx="609600" cy="1480227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/>
          <p:cNvSpPr/>
          <p:nvPr/>
        </p:nvSpPr>
        <p:spPr>
          <a:xfrm>
            <a:off x="4038600" y="2819400"/>
            <a:ext cx="33908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0" indent="-87313">
              <a:lnSpc>
                <a:spcPct val="150000"/>
              </a:lnSpc>
              <a:spcBef>
                <a:spcPts val="600"/>
              </a:spcBef>
              <a:tabLst>
                <a:tab pos="2149475" algn="l"/>
              </a:tabLst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ကာမာဝစရ ေသာဘနစိတ္ (၂၄) ပါး </a:t>
            </a:r>
          </a:p>
        </p:txBody>
      </p:sp>
    </p:spTree>
    <p:extLst>
      <p:ext uri="{BB962C8B-B14F-4D97-AF65-F5344CB8AC3E}">
        <p14:creationId xmlns:p14="http://schemas.microsoft.com/office/powerpoint/2010/main" val="1171842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7924800" cy="482015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ေသာမနႆ (၄) ပါး</a:t>
            </a:r>
          </a:p>
          <a:p>
            <a:pPr marL="533400" indent="-438150">
              <a:spcBef>
                <a:spcPts val="600"/>
              </a:spcBef>
              <a:tabLst>
                <a:tab pos="2057400" algn="l"/>
                <a:tab pos="39465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စိတ္ပါ	ဉာဏ္ယွဥ္	သူမ်ားမခုိင္း</a:t>
            </a:r>
          </a:p>
          <a:p>
            <a:pPr marL="533400" indent="-438150">
              <a:spcBef>
                <a:spcPts val="600"/>
              </a:spcBef>
              <a:tabLst>
                <a:tab pos="2057400" algn="l"/>
                <a:tab pos="39465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စိတ္ပါ	ဉာဏ္ယွဥ္	သူမ်ားခုိင္း</a:t>
            </a:r>
          </a:p>
          <a:p>
            <a:pPr marL="533400" indent="-438150">
              <a:spcBef>
                <a:spcPts val="600"/>
              </a:spcBef>
              <a:tabLst>
                <a:tab pos="2057400" algn="l"/>
                <a:tab pos="39465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၃။ စိတ္ပါ	ဉာဏ္မယွဥ္	သူမ်ားမခုိင္း</a:t>
            </a:r>
          </a:p>
          <a:p>
            <a:pPr marL="533400" indent="-438150">
              <a:spcBef>
                <a:spcPts val="600"/>
              </a:spcBef>
              <a:tabLst>
                <a:tab pos="2057400" algn="l"/>
                <a:tab pos="39465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၄။ စိတ္ပါ	ဉာဏ္မယွဥ္	သူမ်ားခုိင္း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057400" algn="l"/>
                <a:tab pos="3946525" algn="l"/>
              </a:tabLst>
            </a:pPr>
            <a:endParaRPr lang="en-US" sz="11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2057400" algn="l"/>
                <a:tab pos="3946525" algn="l"/>
              </a:tabLst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ဥေပကၡာ (၄) ပါး</a:t>
            </a:r>
          </a:p>
          <a:p>
            <a:pPr marL="533400" indent="-438150">
              <a:spcBef>
                <a:spcPts val="600"/>
              </a:spcBef>
              <a:tabLst>
                <a:tab pos="2057400" algn="l"/>
                <a:tab pos="39465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၅။ စိတ္မပါ	ဉာဏ္ယွဥ္	သူမ်ားမခုိင္း</a:t>
            </a:r>
          </a:p>
          <a:p>
            <a:pPr marL="533400" indent="-438150">
              <a:spcBef>
                <a:spcPts val="600"/>
              </a:spcBef>
              <a:tabLst>
                <a:tab pos="2057400" algn="l"/>
                <a:tab pos="39465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၆။ စိတ္မပါ	ဉာဏ္ယွဥ္	သူမ်ားခုိင္း</a:t>
            </a:r>
          </a:p>
          <a:p>
            <a:pPr marL="533400" indent="-438150">
              <a:spcBef>
                <a:spcPts val="600"/>
              </a:spcBef>
              <a:tabLst>
                <a:tab pos="2057400" algn="l"/>
                <a:tab pos="39465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၇။ စိတ္မပါ	ဉာဏ္မယွဥ္	သူမ်ားမခုိင္း</a:t>
            </a:r>
          </a:p>
          <a:p>
            <a:pPr marL="533400" indent="-438150">
              <a:spcBef>
                <a:spcPts val="600"/>
              </a:spcBef>
              <a:tabLst>
                <a:tab pos="2057400" algn="l"/>
                <a:tab pos="3946525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၈။ စိတ္မပါ	ဉာဏ္မယွဥ္	သူမ်ားခုိင္း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မဟာကုသုိလ္စိတ္ (၈) ပါးကုိ ျမန္မာလုိျဖင့္ေရတြက္ျခင္း</a:t>
            </a:r>
          </a:p>
        </p:txBody>
      </p:sp>
    </p:spTree>
    <p:extLst>
      <p:ext uri="{BB962C8B-B14F-4D97-AF65-F5344CB8AC3E}">
        <p14:creationId xmlns:p14="http://schemas.microsoft.com/office/powerpoint/2010/main" val="1171842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ဉာဏ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 (၃)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>
            <a:off x="304800" y="1066800"/>
            <a:ext cx="4267200" cy="533400"/>
          </a:xfrm>
          <a:prstGeom prst="round2Same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ဉာဏ</a:t>
            </a:r>
            <a:r>
              <a:rPr lang="en-US" sz="2800" b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</a:t>
            </a:r>
            <a:r>
              <a:rPr lang="my-MM" sz="2800" b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(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၃</a:t>
            </a:r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) ပါး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7800" y="1828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၁။ ကံ အက်ိဳးသိ ဉာဏ္ (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ကမၼသကတဉာဏ္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2971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၂။ အေၾကာင္းသိ ဉာဏ္ (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ပစၥယပရိဂၢဟဉာဏ္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  <a:endParaRPr lang="en-US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4114800"/>
            <a:ext cx="6400800" cy="9906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၃။ ရုပ္၊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နာမ္သိ ဉာဏ္ (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၀ိပႆနာဉာဏ္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" y="1604209"/>
            <a:ext cx="0" cy="301752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3241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3441699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46101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/>
          <p:nvPr/>
        </p:nvCxnSpPr>
        <p:spPr>
          <a:xfrm>
            <a:off x="457200" y="800100"/>
            <a:ext cx="0" cy="52197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၀ိရတီ (၃) ပါး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47800" y="1341000"/>
            <a:ext cx="6400800" cy="16308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သမၼာ၀ါစာ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အသက္ေမြး၀မ္းေၾကာင္းႏွင့္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မဆက္စပ္ဘဲ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၀စီဒုစရုိက္ ေလးပါးကုိ ေရွာင္ၾကဥ္ျခင္းသေဘာ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447800" y="3169800"/>
            <a:ext cx="6400800" cy="1630800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သမၼာကမၼႏ ၱ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အသက္ေမြး၀မ္းေၾကာင္းႏွင့္ မဆက္စပ္ဘဲ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lvl="0" indent="-438150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ကာယဒုစရုိက္ သုံးပါးကုိ ေရွာင္ၾကဥ္ျခင္းသေဘာ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447800" y="5029442"/>
            <a:ext cx="6400800" cy="1632042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၃။ သမၼာအာဇီ၀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အသက္ေမြး၀မ္းေၾကာင္းႏွင့္ ဆက္စပ္၍ 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၀စီဒုစရုိက္ ေလးပါး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၊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ကာယဒုစရုိက္ သုံးပါးကုိ ေရွာင္ၾကဥ္ျခင္း သေဘာ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" y="21792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" y="4008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4973" y="6010588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၀ိရတီ (၃)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မ်ိဳး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81949" y="1124742"/>
            <a:ext cx="2466827" cy="52168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0066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043364" rIns="152401" bIns="1043363" numCol="1" spcCol="1270" anchor="ctr" anchorCtr="0">
            <a:noAutofit/>
          </a:bodyPr>
          <a:lstStyle/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my-MM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၁။</a:t>
            </a:r>
            <a:r>
              <a:rPr lang="en-US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သမၸတၱ၀ိရတီ</a:t>
            </a:r>
            <a:r>
              <a:rPr lang="my-MM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US" sz="2400" b="1" kern="1200" dirty="0">
              <a:solidFill>
                <a:srgbClr val="FFFF00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သီလမယူထားေသာ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လည္း</a:t>
            </a: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ေတ</a:t>
            </a: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ြ႔ၾ</a:t>
            </a: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ကဳံလာ</a:t>
            </a:r>
            <a:endParaRPr lang="en-US" sz="21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သည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့္</a:t>
            </a: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အရာကုိေရွာင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</a:t>
            </a:r>
          </a:p>
          <a:p>
            <a:pPr lvl="0" algn="l" defTabSz="1066800">
              <a:spcBef>
                <a:spcPct val="0"/>
              </a:spcBef>
              <a:spcAft>
                <a:spcPct val="35000"/>
              </a:spcAft>
            </a:pP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ၾ</a:t>
            </a: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ကဥ</a:t>
            </a:r>
            <a:r>
              <a:rPr lang="en-US" sz="21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1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ခင္း</a:t>
            </a:r>
            <a:endParaRPr lang="en-US" sz="21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033786" y="1124742"/>
            <a:ext cx="2466827" cy="52168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043364" rIns="152401" bIns="1043363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400" b="1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သမာဒါန၀ိရတီ</a:t>
            </a:r>
            <a:r>
              <a:rPr lang="my-MM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US" sz="2400" b="1" dirty="0">
              <a:solidFill>
                <a:srgbClr val="FFFF00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သီလကုိေဆာက</a:t>
            </a:r>
            <a:r>
              <a:rPr lang="en-US" sz="2400" b="1" kern="1200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 </a:t>
            </a:r>
            <a:r>
              <a:rPr lang="en-US" sz="2400" b="1" kern="1200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တည္ထားျခင္း</a:t>
            </a:r>
            <a:endParaRPr lang="en-US" sz="21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b="1" kern="1200" dirty="0">
              <a:solidFill>
                <a:schemeClr val="bg1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SG" sz="2100" kern="1200" dirty="0"/>
          </a:p>
        </p:txBody>
      </p:sp>
      <p:sp>
        <p:nvSpPr>
          <p:cNvPr id="9" name="Freeform 8"/>
          <p:cNvSpPr/>
          <p:nvPr/>
        </p:nvSpPr>
        <p:spPr>
          <a:xfrm>
            <a:off x="5685624" y="1124742"/>
            <a:ext cx="2466827" cy="512365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00009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043364" rIns="152401" bIns="1043363" numCol="1" spcCol="1270" anchor="t" anchorCtr="0">
            <a:noAutofit/>
          </a:bodyPr>
          <a:lstStyle/>
          <a:p>
            <a:pPr lvl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my-MM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၃။ </a:t>
            </a:r>
            <a:r>
              <a:rPr lang="en-US" sz="2400" b="1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သမုေစၦဒ၀ိရတီ</a:t>
            </a:r>
            <a:r>
              <a:rPr lang="my-MM" sz="2400" b="1" kern="1200" dirty="0">
                <a:solidFill>
                  <a:srgbClr val="FFFF00"/>
                </a:solidFill>
                <a:latin typeface="Zawgyi-One" pitchFamily="34" charset="0"/>
                <a:cs typeface="Zawgyi-One" pitchFamily="34" charset="0"/>
              </a:rPr>
              <a:t> </a:t>
            </a:r>
            <a:endParaRPr lang="en-US" sz="2400" b="1" kern="1200" dirty="0">
              <a:solidFill>
                <a:srgbClr val="FFFF00"/>
              </a:solidFill>
              <a:latin typeface="Zawgyi-One" pitchFamily="34" charset="0"/>
              <a:cs typeface="Zawgyi-One" pitchFamily="34" charset="0"/>
            </a:endParaRPr>
          </a:p>
          <a:p>
            <a:pPr lvl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မဂ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္ျ</a:t>
            </a: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ဖင</a:t>
            </a:r>
            <a:r>
              <a:rPr lang="en-US" sz="2100" b="1" dirty="0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့္ျ</a:t>
            </a:r>
            <a:r>
              <a:rPr lang="en-US" sz="2100" b="1" dirty="0" err="1">
                <a:solidFill>
                  <a:schemeClr val="bg1"/>
                </a:solidFill>
                <a:latin typeface="Zawgyi-One" pitchFamily="34" charset="0"/>
                <a:cs typeface="Zawgyi-One" pitchFamily="34" charset="0"/>
              </a:rPr>
              <a:t>ဖတ္ထားျခင္း</a:t>
            </a:r>
            <a:endParaRPr lang="en-SG" sz="21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/>
          <p:nvPr/>
        </p:nvCxnSpPr>
        <p:spPr>
          <a:xfrm>
            <a:off x="457200" y="4859097"/>
            <a:ext cx="0" cy="1152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အပၸမညာ (၂ ) ပါး ႏွင့္ ပညာ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304800" y="1066800"/>
            <a:ext cx="4267200" cy="533400"/>
          </a:xfrm>
          <a:prstGeom prst="round2Same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အပၸမညာ (၂ ) ပါး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1676400"/>
            <a:ext cx="6400800" cy="1235242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၁။ ကရုဏာ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ဒုကၡိတသတၱ၀ါပညတ္ကုိ အာရုံျပဳ၍ သနားျခင္းသ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ေဘာ</a:t>
            </a:r>
            <a:endParaRPr lang="my-MM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2987842"/>
            <a:ext cx="6400800" cy="1235242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၂။ မုဒိတာ 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449263" lvl="0" indent="-354013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သုခိတသတၱ၀ါပညတ္ကုိ အာရုံျပဳ၍ ၀မ္းေျမာက္ျခင္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း </a:t>
            </a:r>
            <a:r>
              <a:rPr lang="en-US" sz="2200" b="1" dirty="0" err="1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သေဘာ</a:t>
            </a: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47800" y="5029442"/>
            <a:ext cx="6400800" cy="1632042"/>
          </a:xfrm>
          <a:prstGeom prst="round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33400" lvl="0" indent="-438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အာရုံ၏ အမွန္သေဘာကုိ ထုိးထြင္း၍ သိျခင္းသေဘာ</a:t>
            </a:r>
          </a:p>
          <a:p>
            <a:pPr marL="533400" lvl="0" indent="-438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အေကာင္းအဆု</a:t>
            </a:r>
            <a:r>
              <a:rPr lang="en-US" sz="2200" b="1" dirty="0" err="1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ိး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၊ အေၾကာင္း အက်ိဳးမ်ားကုိ မွန္ကန္စြာသိျခင္းသေဘာ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" y="1591362"/>
            <a:ext cx="0" cy="201600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286000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3597442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7988" y="6010588"/>
            <a:ext cx="990600" cy="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 Same Side Corner Rectangle 14"/>
          <p:cNvSpPr/>
          <p:nvPr/>
        </p:nvSpPr>
        <p:spPr>
          <a:xfrm>
            <a:off x="304800" y="4407568"/>
            <a:ext cx="4267200" cy="533400"/>
          </a:xfrm>
          <a:prstGeom prst="round2Same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ပညာ</a:t>
            </a:r>
          </a:p>
        </p:txBody>
      </p:sp>
    </p:spTree>
    <p:extLst>
      <p:ext uri="{BB962C8B-B14F-4D97-AF65-F5344CB8AC3E}">
        <p14:creationId xmlns:p14="http://schemas.microsoft.com/office/powerpoint/2010/main" val="1978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မဟာကုသုိလ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္၏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အက်ိဳးေပးမ်ား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536274"/>
              </p:ext>
            </p:extLst>
          </p:nvPr>
        </p:nvGraphicFramePr>
        <p:xfrm>
          <a:off x="228600" y="1066800"/>
          <a:ext cx="7848600" cy="570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394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မဟာကုသုိလ္စိတ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္</a:t>
                      </a:r>
                      <a:r>
                        <a:rPr lang="my-MM" sz="2400" b="1" dirty="0">
                          <a:solidFill>
                            <a:schemeClr val="bg1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ပဋိသေ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ႏၶ</a:t>
                      </a:r>
                      <a:r>
                        <a:rPr lang="my-MM" sz="2400" b="1" dirty="0">
                          <a:solidFill>
                            <a:schemeClr val="bg1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အက်ိဳး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၁။ စိတ္ပါ	</a:t>
                      </a:r>
                      <a:r>
                        <a:rPr lang="en-US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ဉာဏ္ယွဥ္</a:t>
                      </a:r>
                      <a:r>
                        <a:rPr lang="en-US" sz="1800" b="1" baseline="0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သူမ်ားမခုိင္း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my-MM" sz="1800" b="1" dirty="0">
                        <a:solidFill>
                          <a:prstClr val="black"/>
                        </a:solidFill>
                        <a:latin typeface="Zawgyi-One" pitchFamily="34" charset="0"/>
                        <a:cs typeface="Zawgyi-On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၂။ စိတ္ပါ	</a:t>
                      </a:r>
                      <a:r>
                        <a:rPr lang="en-US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ဉာဏ္ယွဥ္</a:t>
                      </a:r>
                      <a:r>
                        <a:rPr lang="en-US" sz="1800" b="1" baseline="0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သူမ်ားခုိင္း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prstClr val="black"/>
                        </a:solidFill>
                        <a:latin typeface="Zawgyi-One" pitchFamily="34" charset="0"/>
                        <a:cs typeface="Zawgyi-On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၃။ စိတ္ပါ	</a:t>
                      </a:r>
                      <a:r>
                        <a:rPr lang="en-US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ဉာဏ္မယွဥ္</a:t>
                      </a:r>
                      <a:r>
                        <a:rPr lang="en-US" sz="1800" b="1" baseline="0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သူမ်ားမခုိင္း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prstClr val="black"/>
                        </a:solidFill>
                        <a:latin typeface="Zawgyi-One" pitchFamily="34" charset="0"/>
                        <a:cs typeface="Zawgyi-On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8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၄။ စိတ္ပါ	</a:t>
                      </a:r>
                      <a:r>
                        <a:rPr lang="en-US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ဉာဏ္မယွဥ္</a:t>
                      </a:r>
                      <a:r>
                        <a:rPr lang="en-US" sz="1800" b="1" baseline="0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သူမ်ားခုိင္း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prstClr val="black"/>
                        </a:solidFill>
                        <a:latin typeface="Zawgyi-One" pitchFamily="34" charset="0"/>
                        <a:cs typeface="Zawgyi-On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၅။ စိတ္မပါ</a:t>
                      </a:r>
                      <a:r>
                        <a:rPr lang="en-US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ဉာဏ္ယွဥ္</a:t>
                      </a:r>
                      <a:r>
                        <a:rPr lang="en-US" sz="1800" b="1" baseline="0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သူမ်ားမခုိင္း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my-MM" sz="1800" b="1" dirty="0">
                        <a:solidFill>
                          <a:prstClr val="black"/>
                        </a:solidFill>
                        <a:latin typeface="Zawgyi-One" pitchFamily="34" charset="0"/>
                        <a:cs typeface="Zawgyi-On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၆။ စိတ္မပါ</a:t>
                      </a:r>
                      <a:r>
                        <a:rPr lang="en-US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ဉာဏ္ယွဥ္</a:t>
                      </a:r>
                      <a:r>
                        <a:rPr lang="en-US" sz="1800" b="1" baseline="0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သူမ်ားခုိင္း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prstClr val="black"/>
                        </a:solidFill>
                        <a:latin typeface="Zawgyi-One" pitchFamily="34" charset="0"/>
                        <a:cs typeface="Zawgyi-On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5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၇။ စိတ္မပါ</a:t>
                      </a:r>
                      <a:r>
                        <a:rPr lang="en-US" sz="1800" b="1" baseline="0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ဉာဏ္မယွဥ္</a:t>
                      </a:r>
                      <a:r>
                        <a:rPr lang="en-US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သူမ်ားမခုိင္း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prstClr val="black"/>
                        </a:solidFill>
                        <a:latin typeface="Zawgyi-One" pitchFamily="34" charset="0"/>
                        <a:cs typeface="Zawgyi-On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5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၈။ စိတ္မပါ</a:t>
                      </a:r>
                      <a:r>
                        <a:rPr lang="en-US" sz="1800" b="1" baseline="0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ဉာဏ္မယွဥ္</a:t>
                      </a:r>
                      <a:r>
                        <a:rPr lang="en-US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 </a:t>
                      </a:r>
                      <a:r>
                        <a:rPr lang="my-MM" sz="1800" b="1" dirty="0">
                          <a:solidFill>
                            <a:prstClr val="black"/>
                          </a:solidFill>
                          <a:latin typeface="Zawgyi-One" pitchFamily="34" charset="0"/>
                          <a:cs typeface="Zawgyi-One" pitchFamily="34" charset="0"/>
                        </a:rPr>
                        <a:t>သူမ်ားခုိင္း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my-MM" sz="1800" b="1" dirty="0">
                        <a:solidFill>
                          <a:prstClr val="black"/>
                        </a:solidFill>
                        <a:latin typeface="Zawgyi-One" pitchFamily="34" charset="0"/>
                        <a:cs typeface="Zawgyi-One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37172" y="182880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တိဟိတ</a:t>
            </a:r>
            <a:r>
              <a:rPr lang="en-US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္ ျ</a:t>
            </a:r>
            <a:r>
              <a:rPr lang="en-US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ဖစ္ရျခင္း</a:t>
            </a:r>
            <a:r>
              <a:rPr lang="en-US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 ( </a:t>
            </a:r>
            <a:r>
              <a:rPr lang="en-US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စ်ာန</a:t>
            </a:r>
            <a:r>
              <a:rPr lang="en-US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္၊  </a:t>
            </a:r>
            <a:r>
              <a:rPr lang="en-US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မဂ</a:t>
            </a:r>
            <a:r>
              <a:rPr lang="en-US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ဖုိလ္ရႏုိင</a:t>
            </a:r>
            <a:r>
              <a:rPr lang="en-US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္)</a:t>
            </a:r>
            <a:endParaRPr lang="my-MM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7172" y="4343400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တိဟိတ</a:t>
            </a:r>
            <a:r>
              <a:rPr lang="en-US" b="1" dirty="0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္ ျ</a:t>
            </a:r>
            <a:r>
              <a:rPr lang="en-US" b="1" dirty="0" err="1">
                <a:solidFill>
                  <a:srgbClr val="006600"/>
                </a:solidFill>
                <a:latin typeface="Zawgyi-One" pitchFamily="34" charset="0"/>
                <a:cs typeface="Zawgyi-One" pitchFamily="34" charset="0"/>
              </a:rPr>
              <a:t>ဖစ္ရျခင္း</a:t>
            </a:r>
            <a:endParaRPr lang="my-MM" b="1" dirty="0">
              <a:solidFill>
                <a:srgbClr val="006600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72" y="2438400"/>
            <a:ext cx="425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ဒိြဟိတ</a:t>
            </a: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 ျ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ဖစ္ရျခင္း</a:t>
            </a:r>
            <a:r>
              <a:rPr lang="en-SG" dirty="0">
                <a:solidFill>
                  <a:srgbClr val="0000FF"/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( 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စ်ာန</a:t>
            </a: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မဂ</a:t>
            </a: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္၊ 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ဖုိလ္မရႏုိင</a:t>
            </a: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7172" y="307236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ဒိြဟိတ</a:t>
            </a: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 ျ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ဖစ္ရျခင္း</a:t>
            </a:r>
            <a:endParaRPr lang="en-US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72" y="4953000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ဒိြဟိတ</a:t>
            </a: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 ျ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ဖစ္ရျခင္း</a:t>
            </a:r>
            <a:endParaRPr lang="en-US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7172" y="5562600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ဒိြဟိတ</a:t>
            </a:r>
            <a:r>
              <a:rPr lang="en-US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္ ျ</a:t>
            </a:r>
            <a:r>
              <a:rPr lang="en-US" b="1" dirty="0" err="1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ဖစ္ရျခင္း</a:t>
            </a:r>
            <a:endParaRPr lang="en-US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7172" y="3596307"/>
            <a:ext cx="41184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သုဂတိအဟိတ</a:t>
            </a:r>
            <a:r>
              <a:rPr lang="en-US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ျ</a:t>
            </a:r>
            <a:r>
              <a:rPr lang="en-US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ဖစ္ရျခင္း</a:t>
            </a:r>
            <a:r>
              <a:rPr lang="en-US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  ( </a:t>
            </a:r>
            <a:r>
              <a:rPr lang="en-US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ဆြံ႕အ</a:t>
            </a:r>
            <a:r>
              <a:rPr lang="en-US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နားမၾကား</a:t>
            </a:r>
            <a:r>
              <a:rPr lang="en-US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၊ </a:t>
            </a:r>
            <a:r>
              <a:rPr lang="en-US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မသန္မစြမ္းျဖစ္ရျခင္း</a:t>
            </a:r>
            <a:r>
              <a:rPr lang="en-US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7172" y="61722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သုဂတိအဟိတ</a:t>
            </a:r>
            <a:r>
              <a:rPr lang="en-US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္ ျ</a:t>
            </a:r>
            <a:r>
              <a:rPr lang="en-US" b="1" dirty="0" err="1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ဖစ္ရျခင္း</a:t>
            </a:r>
            <a:endParaRPr lang="my-MM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92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9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မဟာကုသုိလ္ေၾကာင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့္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ေရာက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္ႏ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ုိင္ေသာ</a:t>
            </a:r>
            <a:r>
              <a:rPr lang="en-US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ဘုံ</a:t>
            </a:r>
            <a:endParaRPr lang="my-MM" sz="2800" b="1" dirty="0">
              <a:solidFill>
                <a:prstClr val="white"/>
              </a:solidFill>
              <a:latin typeface="Zawgyi-One" pitchFamily="34" charset="0"/>
              <a:cs typeface="Zawgyi-One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28600" y="1083879"/>
            <a:ext cx="7620000" cy="1049721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5250" lvl="0"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၁။ ဒါန၊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သီလနည္းကာ ဘာ၀နာမပါက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</a:p>
          <a:p>
            <a:pPr marL="95250" lvl="0">
              <a:spcBef>
                <a:spcPts val="18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လူ႔ဘုံ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28600" y="2531679"/>
            <a:ext cx="7620000" cy="104972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41325" lvl="0" indent="-346075">
              <a:spcBef>
                <a:spcPts val="18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၂။ 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ဒါန၊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သီလမ်ားကာ ဘာ၀နာမပါက</a:t>
            </a:r>
          </a:p>
          <a:p>
            <a:pPr marL="898525" lvl="0" indent="-803275">
              <a:spcBef>
                <a:spcPts val="1800"/>
              </a:spcBef>
            </a:pP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နတ္ျပည္ (၆)ထပ္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136634" y="5029200"/>
            <a:ext cx="8077200" cy="182880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35100" lvl="0" indent="-143510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0000FF"/>
                </a:solidFill>
                <a:latin typeface="Zawgyi-One" pitchFamily="34" charset="0"/>
                <a:cs typeface="Zawgyi-One" pitchFamily="34" charset="0"/>
              </a:rPr>
              <a:t>မွတ္ခ်က္။ ။ </a:t>
            </a:r>
            <a:endParaRPr lang="en-US" sz="2200" b="1" dirty="0">
              <a:solidFill>
                <a:srgbClr val="0000FF"/>
              </a:solidFill>
              <a:latin typeface="Zawgyi-One" pitchFamily="34" charset="0"/>
              <a:cs typeface="Zawgyi-One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ကုသုိလ္မ်ားျပီး အကုသုိလ္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အနည္းငယ္ပါက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နတ္အသုရာ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ျဖစ္ကာ အကုသုိလ္မ်ားျပီး ကုသုိလ္နည္းပါက </a:t>
            </a: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ျပိတၱာ အသုရာ</a:t>
            </a:r>
            <a:r>
              <a:rPr lang="en-US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ျဖစ္သည္</a:t>
            </a:r>
            <a:r>
              <a:rPr lang="en-US" sz="2200" b="1" dirty="0">
                <a:solidFill>
                  <a:schemeClr val="tx1"/>
                </a:solidFill>
                <a:latin typeface="Zawgyi-One" pitchFamily="34" charset="0"/>
                <a:cs typeface="Zawgyi-One" pitchFamily="34" charset="0"/>
              </a:rPr>
              <a:t>။</a:t>
            </a:r>
            <a:endParaRPr lang="my-MM" sz="2200" b="1" dirty="0">
              <a:solidFill>
                <a:schemeClr val="tx1"/>
              </a:solidFill>
              <a:latin typeface="Zawgyi-One" pitchFamily="34" charset="0"/>
              <a:cs typeface="Zawgyi-On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w_zin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0"/>
          <a:stretch/>
        </p:blipFill>
        <p:spPr bwMode="auto">
          <a:xfrm>
            <a:off x="8305800" y="0"/>
            <a:ext cx="863600" cy="68834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990600"/>
            <a:ext cx="8305800" cy="35044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ကာမာဝစရစိတ္ (ကာမစိတ္)</a:t>
            </a:r>
            <a:endParaRPr lang="en-US" sz="22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ကာမဘုံ၌ မ်ားေသာအားျဖင့္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က်င္လည္တတ္၊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 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ျဖစ္တတ္ေသာစိတ္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Zawgyi-One" pitchFamily="34" charset="0"/>
              <a:cs typeface="Zawgyi-One" pitchFamily="34" charset="0"/>
            </a:endParaRP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(၁၂)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အဟိတ္စိတ္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(၁၈) ပါး</a:t>
            </a:r>
          </a:p>
          <a:p>
            <a:pPr marL="533400" indent="-438150">
              <a:lnSpc>
                <a:spcPct val="150000"/>
              </a:lnSpc>
              <a:spcBef>
                <a:spcPts val="600"/>
              </a:spcBef>
              <a:tabLst>
                <a:tab pos="3048000" algn="l"/>
              </a:tabLst>
            </a:pP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r>
              <a:rPr lang="en-US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	</a:t>
            </a:r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(၂၄) ပါး 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30480" y="137170"/>
            <a:ext cx="8275320" cy="720080"/>
          </a:xfrm>
          <a:prstGeom prst="round2DiagRect">
            <a:avLst/>
          </a:prstGeom>
          <a:gradFill flip="none" rotWithShape="1">
            <a:gsLst>
              <a:gs pos="0">
                <a:srgbClr val="FF0000"/>
              </a:gs>
              <a:gs pos="77000">
                <a:srgbClr val="FF0000"/>
              </a:gs>
              <a:gs pos="87000">
                <a:srgbClr val="FF2F2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90500" dist="88900" dir="468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b="1" dirty="0">
                <a:solidFill>
                  <a:prstClr val="white"/>
                </a:solidFill>
                <a:latin typeface="Zawgyi-One" pitchFamily="34" charset="0"/>
                <a:cs typeface="Zawgyi-One" pitchFamily="34" charset="0"/>
              </a:rPr>
              <a:t>ကာမာဝစရစိတ္ (၅၄) ပါး 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343400" y="2942346"/>
            <a:ext cx="609600" cy="1480227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4953000" y="3455313"/>
            <a:ext cx="29819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my-MM" sz="2200" b="1" dirty="0">
                <a:solidFill>
                  <a:prstClr val="black"/>
                </a:solidFill>
                <a:latin typeface="Zawgyi-One" pitchFamily="34" charset="0"/>
                <a:cs typeface="Zawgyi-One" pitchFamily="34" charset="0"/>
              </a:rPr>
              <a:t>ကာမာဝစရစိတ္ (၅၄) ပါး </a:t>
            </a:r>
          </a:p>
        </p:txBody>
      </p:sp>
    </p:spTree>
    <p:extLst>
      <p:ext uri="{BB962C8B-B14F-4D97-AF65-F5344CB8AC3E}">
        <p14:creationId xmlns:p14="http://schemas.microsoft.com/office/powerpoint/2010/main" val="1171842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04800" y="228600"/>
            <a:ext cx="8534400" cy="6477000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အကုသုိလ္စိတ္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အဟိိတ္စိတ္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ကာမာဝစရေသာဘနစိတ္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srgbClr val="FF0000"/>
                </a:solidFill>
                <a:latin typeface="Zawgyi-One" pitchFamily="34" charset="0"/>
                <a:cs typeface="Zawgyi-One" pitchFamily="34" charset="0"/>
              </a:rPr>
              <a:t>ပုဂၢိဳလ္ (၁၂) ေယာက္္ ႏွင့္ ျဖစ္ေစႏုိင္သည့္စိတ္မ်ား</a:t>
            </a:r>
            <a:endParaRPr lang="en-US" sz="2600" b="1" dirty="0">
              <a:solidFill>
                <a:srgbClr val="FF0000"/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ကံ (၁၆) မ်ိဳး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ပုညၾကိယာ၀တၳဳ (၁၀)ပါး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မဟဂၢဳတ္စိတ္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သုံးဆယ့္ တစ္ဘုံ</a:t>
            </a:r>
            <a:endParaRPr lang="en-US" sz="2600" b="1" dirty="0">
              <a:solidFill>
                <a:prstClr val="black">
                  <a:lumMod val="65000"/>
                  <a:lumOff val="35000"/>
                </a:prstClr>
              </a:solidFill>
              <a:latin typeface="Zawgyi-One" pitchFamily="34" charset="0"/>
              <a:cs typeface="Zawgyi-One" pitchFamily="34" charset="0"/>
            </a:endParaRPr>
          </a:p>
          <a:p>
            <a:pPr marL="10652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y-MM" sz="2600" b="1" dirty="0">
                <a:solidFill>
                  <a:prstClr val="black">
                    <a:lumMod val="65000"/>
                    <a:lumOff val="35000"/>
                  </a:prstClr>
                </a:solidFill>
                <a:latin typeface="Zawgyi-One" pitchFamily="34" charset="0"/>
                <a:cs typeface="Zawgyi-One" pitchFamily="34" charset="0"/>
              </a:rPr>
              <a:t>ေလာကုတၱရာစိတ္ </a:t>
            </a:r>
          </a:p>
        </p:txBody>
      </p:sp>
    </p:spTree>
    <p:extLst>
      <p:ext uri="{BB962C8B-B14F-4D97-AF65-F5344CB8AC3E}">
        <p14:creationId xmlns:p14="http://schemas.microsoft.com/office/powerpoint/2010/main" val="28259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nimated_picture_buttons_grow_and_turn_on_pat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8160</TotalTime>
  <Words>22252</Words>
  <Application>Microsoft Office PowerPoint</Application>
  <PresentationFormat>On-screen Show (4:3)</PresentationFormat>
  <Paragraphs>1838</Paragraphs>
  <Slides>202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202</vt:i4>
      </vt:variant>
    </vt:vector>
  </HeadingPairs>
  <TitlesOfParts>
    <vt:vector size="220" baseType="lpstr">
      <vt:lpstr>Arial</vt:lpstr>
      <vt:lpstr>Calibri</vt:lpstr>
      <vt:lpstr>Wingdings</vt:lpstr>
      <vt:lpstr>Zawgyi-One</vt:lpstr>
      <vt:lpstr>Office Theme</vt:lpstr>
      <vt:lpstr>Animated_picture_buttons_grow_and_turn_on_path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McGraw-Hill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pnp</dc:creator>
  <cp:lastModifiedBy>UNYARNAWAYA</cp:lastModifiedBy>
  <cp:revision>942</cp:revision>
  <cp:lastPrinted>2017-01-11T23:48:58Z</cp:lastPrinted>
  <dcterms:created xsi:type="dcterms:W3CDTF">2015-01-27T03:37:57Z</dcterms:created>
  <dcterms:modified xsi:type="dcterms:W3CDTF">2017-12-19T01:11:31Z</dcterms:modified>
</cp:coreProperties>
</file>